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71" r:id="rId6"/>
    <p:sldMasterId id="2147483663" r:id="rId7"/>
    <p:sldMasterId id="2147483685" r:id="rId8"/>
  </p:sldMasterIdLst>
  <p:notesMasterIdLst>
    <p:notesMasterId r:id="rId92"/>
  </p:notesMasterIdLst>
  <p:handoutMasterIdLst>
    <p:handoutMasterId r:id="rId93"/>
  </p:handoutMasterIdLst>
  <p:sldIdLst>
    <p:sldId id="256" r:id="rId9"/>
    <p:sldId id="277" r:id="rId10"/>
    <p:sldId id="606" r:id="rId11"/>
    <p:sldId id="271" r:id="rId12"/>
    <p:sldId id="586" r:id="rId13"/>
    <p:sldId id="270" r:id="rId14"/>
    <p:sldId id="257" r:id="rId15"/>
    <p:sldId id="258" r:id="rId16"/>
    <p:sldId id="274" r:id="rId17"/>
    <p:sldId id="273" r:id="rId18"/>
    <p:sldId id="617" r:id="rId19"/>
    <p:sldId id="618" r:id="rId20"/>
    <p:sldId id="619" r:id="rId21"/>
    <p:sldId id="620" r:id="rId22"/>
    <p:sldId id="621" r:id="rId23"/>
    <p:sldId id="623" r:id="rId24"/>
    <p:sldId id="624" r:id="rId25"/>
    <p:sldId id="278" r:id="rId26"/>
    <p:sldId id="276" r:id="rId27"/>
    <p:sldId id="275" r:id="rId28"/>
    <p:sldId id="279" r:id="rId29"/>
    <p:sldId id="499" r:id="rId30"/>
    <p:sldId id="500" r:id="rId31"/>
    <p:sldId id="581" r:id="rId32"/>
    <p:sldId id="501" r:id="rId33"/>
    <p:sldId id="502" r:id="rId34"/>
    <p:sldId id="503" r:id="rId35"/>
    <p:sldId id="504" r:id="rId36"/>
    <p:sldId id="505" r:id="rId37"/>
    <p:sldId id="589" r:id="rId38"/>
    <p:sldId id="506" r:id="rId39"/>
    <p:sldId id="507" r:id="rId40"/>
    <p:sldId id="508"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2" r:id="rId54"/>
    <p:sldId id="524" r:id="rId55"/>
    <p:sldId id="588" r:id="rId56"/>
    <p:sldId id="525" r:id="rId57"/>
    <p:sldId id="527" r:id="rId58"/>
    <p:sldId id="627" r:id="rId59"/>
    <p:sldId id="528" r:id="rId60"/>
    <p:sldId id="529" r:id="rId61"/>
    <p:sldId id="530" r:id="rId62"/>
    <p:sldId id="531" r:id="rId63"/>
    <p:sldId id="611" r:id="rId64"/>
    <p:sldId id="532" r:id="rId65"/>
    <p:sldId id="614" r:id="rId66"/>
    <p:sldId id="615" r:id="rId67"/>
    <p:sldId id="626" r:id="rId68"/>
    <p:sldId id="565" r:id="rId69"/>
    <p:sldId id="566" r:id="rId70"/>
    <p:sldId id="567" r:id="rId71"/>
    <p:sldId id="568" r:id="rId72"/>
    <p:sldId id="535" r:id="rId73"/>
    <p:sldId id="580" r:id="rId74"/>
    <p:sldId id="549" r:id="rId75"/>
    <p:sldId id="548" r:id="rId76"/>
    <p:sldId id="550" r:id="rId77"/>
    <p:sldId id="551" r:id="rId78"/>
    <p:sldId id="582" r:id="rId79"/>
    <p:sldId id="552" r:id="rId80"/>
    <p:sldId id="583" r:id="rId81"/>
    <p:sldId id="555" r:id="rId82"/>
    <p:sldId id="590" r:id="rId83"/>
    <p:sldId id="604" r:id="rId84"/>
    <p:sldId id="556" r:id="rId85"/>
    <p:sldId id="557" r:id="rId86"/>
    <p:sldId id="585" r:id="rId87"/>
    <p:sldId id="605" r:id="rId88"/>
    <p:sldId id="536" r:id="rId89"/>
    <p:sldId id="608" r:id="rId90"/>
    <p:sldId id="537"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AD9B72-9300-440B-9D5A-665EC5D07E6D}">
          <p14:sldIdLst>
            <p14:sldId id="256"/>
            <p14:sldId id="277"/>
            <p14:sldId id="606"/>
            <p14:sldId id="271"/>
            <p14:sldId id="586"/>
            <p14:sldId id="270"/>
            <p14:sldId id="257"/>
            <p14:sldId id="258"/>
            <p14:sldId id="274"/>
            <p14:sldId id="273"/>
            <p14:sldId id="617"/>
            <p14:sldId id="618"/>
            <p14:sldId id="619"/>
            <p14:sldId id="620"/>
            <p14:sldId id="621"/>
            <p14:sldId id="623"/>
            <p14:sldId id="624"/>
            <p14:sldId id="278"/>
            <p14:sldId id="276"/>
            <p14:sldId id="275"/>
            <p14:sldId id="279"/>
            <p14:sldId id="499"/>
            <p14:sldId id="500"/>
            <p14:sldId id="581"/>
            <p14:sldId id="501"/>
            <p14:sldId id="502"/>
            <p14:sldId id="503"/>
            <p14:sldId id="504"/>
            <p14:sldId id="505"/>
            <p14:sldId id="589"/>
            <p14:sldId id="506"/>
            <p14:sldId id="507"/>
            <p14:sldId id="508"/>
            <p14:sldId id="510"/>
            <p14:sldId id="511"/>
            <p14:sldId id="512"/>
            <p14:sldId id="513"/>
            <p14:sldId id="514"/>
            <p14:sldId id="515"/>
            <p14:sldId id="516"/>
            <p14:sldId id="517"/>
            <p14:sldId id="518"/>
            <p14:sldId id="519"/>
            <p14:sldId id="520"/>
            <p14:sldId id="521"/>
            <p14:sldId id="522"/>
            <p14:sldId id="524"/>
            <p14:sldId id="588"/>
            <p14:sldId id="525"/>
            <p14:sldId id="527"/>
            <p14:sldId id="627"/>
            <p14:sldId id="528"/>
            <p14:sldId id="529"/>
            <p14:sldId id="530"/>
            <p14:sldId id="531"/>
            <p14:sldId id="611"/>
            <p14:sldId id="532"/>
            <p14:sldId id="614"/>
            <p14:sldId id="615"/>
            <p14:sldId id="626"/>
            <p14:sldId id="565"/>
            <p14:sldId id="566"/>
            <p14:sldId id="567"/>
            <p14:sldId id="568"/>
            <p14:sldId id="535"/>
            <p14:sldId id="580"/>
            <p14:sldId id="549"/>
            <p14:sldId id="548"/>
            <p14:sldId id="550"/>
            <p14:sldId id="551"/>
            <p14:sldId id="582"/>
            <p14:sldId id="552"/>
            <p14:sldId id="583"/>
            <p14:sldId id="555"/>
            <p14:sldId id="590"/>
            <p14:sldId id="604"/>
            <p14:sldId id="556"/>
            <p14:sldId id="557"/>
            <p14:sldId id="585"/>
            <p14:sldId id="605"/>
            <p14:sldId id="536"/>
            <p14:sldId id="608"/>
            <p14:sldId id="5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9EA358-58E0-7EF0-2CAC-C5C77CED88D7}" name="Kimberly Reed" initials="KR" userId="S::kreed@telligen.com::a1418414-ebf9-4d81-a0b8-75ed8f9d8b56" providerId="AD"/>
  <p188:author id="{723C36A6-B266-8D44-EFF8-1B5322ADF7F2}" name="April S. Burns" initials="AB" userId="S::April.Burns@medicaid.ms.gov::e00d8aa1-400c-43e2-93e5-4212a9c0cf90" providerId="AD"/>
  <p188:author id="{4A9A13B6-445C-6D3B-6D53-2F5605B18065}" name="Kimberly D. Evans" initials="KDE" userId="S::Kimberly.Evans@medicaid.ms.gov::892d46d0-be2c-47bb-8813-c26ee1883fce" providerId="AD"/>
  <p188:author id="{44F962C5-94ED-5219-C97C-5E61D93B724A}" name="Jennifer R. Grant" initials="JG" userId="S::Jennifer.Grant@medicaid.ms.gov::24929483-4d10-43cb-9204-0483502ff4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cie Farrell" initials="SF" lastIdx="13" clrIdx="0">
    <p:extLst>
      <p:ext uri="{19B8F6BF-5375-455C-9EA6-DF929625EA0E}">
        <p15:presenceInfo xmlns:p15="http://schemas.microsoft.com/office/powerpoint/2012/main" userId="S::sfarrell@telligen.com::ff152f74-cb12-413f-8863-7b0637c00030" providerId="AD"/>
      </p:ext>
    </p:extLst>
  </p:cmAuthor>
  <p:cmAuthor id="2" name="Nelson Rokke" initials="NR" lastIdx="1" clrIdx="1">
    <p:extLst>
      <p:ext uri="{19B8F6BF-5375-455C-9EA6-DF929625EA0E}">
        <p15:presenceInfo xmlns:p15="http://schemas.microsoft.com/office/powerpoint/2012/main" userId="S::NRokke@telligen.com::2c4af857-74e2-408f-aecc-356fada8aaa1" providerId="AD"/>
      </p:ext>
    </p:extLst>
  </p:cmAuthor>
  <p:cmAuthor id="3" name="Stephanie Wilson" initials="SW" lastIdx="27" clrIdx="2">
    <p:extLst>
      <p:ext uri="{19B8F6BF-5375-455C-9EA6-DF929625EA0E}">
        <p15:presenceInfo xmlns:p15="http://schemas.microsoft.com/office/powerpoint/2012/main" userId="S::swilson@telligen.com::6b1db460-7493-4098-a799-fd6d3f12a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15A32"/>
    <a:srgbClr val="396B8C"/>
    <a:srgbClr val="58595B"/>
    <a:srgbClr val="F79720"/>
    <a:srgbClr val="4C3384"/>
    <a:srgbClr val="19AEA8"/>
    <a:srgbClr val="FAD721"/>
    <a:srgbClr val="82C34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78" d="100"/>
          <a:sy n="78" d="100"/>
        </p:scale>
        <p:origin x="869"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708"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Reed" userId="a1418414-ebf9-4d81-a0b8-75ed8f9d8b56" providerId="ADAL" clId="{9822B39B-A0C2-461D-835D-F72F87A091E0}"/>
    <pc:docChg chg="undo custSel addSld delSld modSld modSection">
      <pc:chgData name="Kimberly Reed" userId="a1418414-ebf9-4d81-a0b8-75ed8f9d8b56" providerId="ADAL" clId="{9822B39B-A0C2-461D-835D-F72F87A091E0}" dt="2024-09-21T17:37:31.887" v="1378" actId="20577"/>
      <pc:docMkLst>
        <pc:docMk/>
      </pc:docMkLst>
      <pc:sldChg chg="modSp mod">
        <pc:chgData name="Kimberly Reed" userId="a1418414-ebf9-4d81-a0b8-75ed8f9d8b56" providerId="ADAL" clId="{9822B39B-A0C2-461D-835D-F72F87A091E0}" dt="2024-09-21T17:06:39.913" v="25" actId="20577"/>
        <pc:sldMkLst>
          <pc:docMk/>
          <pc:sldMk cId="1434040375" sldId="256"/>
        </pc:sldMkLst>
        <pc:spChg chg="mod">
          <ac:chgData name="Kimberly Reed" userId="a1418414-ebf9-4d81-a0b8-75ed8f9d8b56" providerId="ADAL" clId="{9822B39B-A0C2-461D-835D-F72F87A091E0}" dt="2024-09-21T17:06:39.913" v="25" actId="20577"/>
          <ac:spMkLst>
            <pc:docMk/>
            <pc:sldMk cId="1434040375" sldId="256"/>
            <ac:spMk id="2" creationId="{DDF84616-BC7D-463B-988F-917053A3C3D5}"/>
          </ac:spMkLst>
        </pc:spChg>
        <pc:spChg chg="mod">
          <ac:chgData name="Kimberly Reed" userId="a1418414-ebf9-4d81-a0b8-75ed8f9d8b56" providerId="ADAL" clId="{9822B39B-A0C2-461D-835D-F72F87A091E0}" dt="2024-09-21T17:06:31.678" v="10" actId="20577"/>
          <ac:spMkLst>
            <pc:docMk/>
            <pc:sldMk cId="1434040375" sldId="256"/>
            <ac:spMk id="3" creationId="{5A30006A-0F48-4DEA-86E6-D57965161D1D}"/>
          </ac:spMkLst>
        </pc:spChg>
      </pc:sldChg>
      <pc:sldChg chg="modSp mod">
        <pc:chgData name="Kimberly Reed" userId="a1418414-ebf9-4d81-a0b8-75ed8f9d8b56" providerId="ADAL" clId="{9822B39B-A0C2-461D-835D-F72F87A091E0}" dt="2024-09-21T17:08:11.278" v="57" actId="20577"/>
        <pc:sldMkLst>
          <pc:docMk/>
          <pc:sldMk cId="4065245302" sldId="274"/>
        </pc:sldMkLst>
        <pc:spChg chg="mod">
          <ac:chgData name="Kimberly Reed" userId="a1418414-ebf9-4d81-a0b8-75ed8f9d8b56" providerId="ADAL" clId="{9822B39B-A0C2-461D-835D-F72F87A091E0}" dt="2024-09-21T17:08:11.278" v="57" actId="20577"/>
          <ac:spMkLst>
            <pc:docMk/>
            <pc:sldMk cId="4065245302" sldId="274"/>
            <ac:spMk id="4" creationId="{FFA41673-A6FC-4C1F-B214-4FFF923DEB18}"/>
          </ac:spMkLst>
        </pc:spChg>
      </pc:sldChg>
      <pc:sldChg chg="modSp mod">
        <pc:chgData name="Kimberly Reed" userId="a1418414-ebf9-4d81-a0b8-75ed8f9d8b56" providerId="ADAL" clId="{9822B39B-A0C2-461D-835D-F72F87A091E0}" dt="2024-09-21T17:07:03.821" v="45" actId="20577"/>
        <pc:sldMkLst>
          <pc:docMk/>
          <pc:sldMk cId="1885909056" sldId="277"/>
        </pc:sldMkLst>
        <pc:spChg chg="mod">
          <ac:chgData name="Kimberly Reed" userId="a1418414-ebf9-4d81-a0b8-75ed8f9d8b56" providerId="ADAL" clId="{9822B39B-A0C2-461D-835D-F72F87A091E0}" dt="2024-09-21T17:07:03.821" v="45" actId="20577"/>
          <ac:spMkLst>
            <pc:docMk/>
            <pc:sldMk cId="1885909056" sldId="277"/>
            <ac:spMk id="3" creationId="{310B3BF1-33C0-4911-AED0-2C345E81223F}"/>
          </ac:spMkLst>
        </pc:spChg>
      </pc:sldChg>
      <pc:sldChg chg="addSp delSp modSp mod">
        <pc:chgData name="Kimberly Reed" userId="a1418414-ebf9-4d81-a0b8-75ed8f9d8b56" providerId="ADAL" clId="{9822B39B-A0C2-461D-835D-F72F87A091E0}" dt="2024-09-21T17:14:13.405" v="108" actId="1076"/>
        <pc:sldMkLst>
          <pc:docMk/>
          <pc:sldMk cId="3198247321" sldId="508"/>
        </pc:sldMkLst>
        <pc:spChg chg="mod">
          <ac:chgData name="Kimberly Reed" userId="a1418414-ebf9-4d81-a0b8-75ed8f9d8b56" providerId="ADAL" clId="{9822B39B-A0C2-461D-835D-F72F87A091E0}" dt="2024-09-21T17:13:24.698" v="98" actId="20577"/>
          <ac:spMkLst>
            <pc:docMk/>
            <pc:sldMk cId="3198247321" sldId="508"/>
            <ac:spMk id="3" creationId="{B5EF0F18-B167-4DF1-A410-07352B51DF15}"/>
          </ac:spMkLst>
        </pc:spChg>
        <pc:spChg chg="del">
          <ac:chgData name="Kimberly Reed" userId="a1418414-ebf9-4d81-a0b8-75ed8f9d8b56" providerId="ADAL" clId="{9822B39B-A0C2-461D-835D-F72F87A091E0}" dt="2024-09-21T17:13:04.225" v="60" actId="478"/>
          <ac:spMkLst>
            <pc:docMk/>
            <pc:sldMk cId="3198247321" sldId="508"/>
            <ac:spMk id="7" creationId="{102D301F-258D-9696-EFD8-A9C110E84474}"/>
          </ac:spMkLst>
        </pc:spChg>
        <pc:spChg chg="add del mod">
          <ac:chgData name="Kimberly Reed" userId="a1418414-ebf9-4d81-a0b8-75ed8f9d8b56" providerId="ADAL" clId="{9822B39B-A0C2-461D-835D-F72F87A091E0}" dt="2024-09-21T17:13:49.508" v="104" actId="11529"/>
          <ac:spMkLst>
            <pc:docMk/>
            <pc:sldMk cId="3198247321" sldId="508"/>
            <ac:spMk id="8" creationId="{0BE90B33-07A0-7A30-524F-F24EE2F0B669}"/>
          </ac:spMkLst>
        </pc:spChg>
        <pc:spChg chg="add mod">
          <ac:chgData name="Kimberly Reed" userId="a1418414-ebf9-4d81-a0b8-75ed8f9d8b56" providerId="ADAL" clId="{9822B39B-A0C2-461D-835D-F72F87A091E0}" dt="2024-09-21T17:14:13.405" v="108" actId="1076"/>
          <ac:spMkLst>
            <pc:docMk/>
            <pc:sldMk cId="3198247321" sldId="508"/>
            <ac:spMk id="9" creationId="{3060014D-5F1A-5C63-D1E2-C2207025D139}"/>
          </ac:spMkLst>
        </pc:spChg>
        <pc:picChg chg="add mod">
          <ac:chgData name="Kimberly Reed" userId="a1418414-ebf9-4d81-a0b8-75ed8f9d8b56" providerId="ADAL" clId="{9822B39B-A0C2-461D-835D-F72F87A091E0}" dt="2024-09-21T17:13:48.634" v="103" actId="1076"/>
          <ac:picMkLst>
            <pc:docMk/>
            <pc:sldMk cId="3198247321" sldId="508"/>
            <ac:picMk id="5" creationId="{0AC7D775-3CBE-0C18-C97B-4BDC80D99C27}"/>
          </ac:picMkLst>
        </pc:picChg>
        <pc:picChg chg="del">
          <ac:chgData name="Kimberly Reed" userId="a1418414-ebf9-4d81-a0b8-75ed8f9d8b56" providerId="ADAL" clId="{9822B39B-A0C2-461D-835D-F72F87A091E0}" dt="2024-09-21T17:12:58.562" v="58" actId="478"/>
          <ac:picMkLst>
            <pc:docMk/>
            <pc:sldMk cId="3198247321" sldId="508"/>
            <ac:picMk id="6" creationId="{D9672999-7362-229A-033E-E7D8A059B018}"/>
          </ac:picMkLst>
        </pc:picChg>
      </pc:sldChg>
      <pc:sldChg chg="addSp delSp modSp mod modNotesTx">
        <pc:chgData name="Kimberly Reed" userId="a1418414-ebf9-4d81-a0b8-75ed8f9d8b56" providerId="ADAL" clId="{9822B39B-A0C2-461D-835D-F72F87A091E0}" dt="2024-09-21T17:16:37.528" v="162" actId="20577"/>
        <pc:sldMkLst>
          <pc:docMk/>
          <pc:sldMk cId="2934557555" sldId="510"/>
        </pc:sldMkLst>
        <pc:spChg chg="mod">
          <ac:chgData name="Kimberly Reed" userId="a1418414-ebf9-4d81-a0b8-75ed8f9d8b56" providerId="ADAL" clId="{9822B39B-A0C2-461D-835D-F72F87A091E0}" dt="2024-09-21T17:15:38.299" v="155" actId="20577"/>
          <ac:spMkLst>
            <pc:docMk/>
            <pc:sldMk cId="2934557555" sldId="510"/>
            <ac:spMk id="3" creationId="{B5EF0F18-B167-4DF1-A410-07352B51DF15}"/>
          </ac:spMkLst>
        </pc:spChg>
        <pc:picChg chg="del">
          <ac:chgData name="Kimberly Reed" userId="a1418414-ebf9-4d81-a0b8-75ed8f9d8b56" providerId="ADAL" clId="{9822B39B-A0C2-461D-835D-F72F87A091E0}" dt="2024-09-21T17:16:12.786" v="156" actId="478"/>
          <ac:picMkLst>
            <pc:docMk/>
            <pc:sldMk cId="2934557555" sldId="510"/>
            <ac:picMk id="5" creationId="{F16BE4BF-2F6E-C9C8-75A9-8CF13ADE570C}"/>
          </ac:picMkLst>
        </pc:picChg>
        <pc:picChg chg="add mod">
          <ac:chgData name="Kimberly Reed" userId="a1418414-ebf9-4d81-a0b8-75ed8f9d8b56" providerId="ADAL" clId="{9822B39B-A0C2-461D-835D-F72F87A091E0}" dt="2024-09-21T17:16:26.241" v="161" actId="14100"/>
          <ac:picMkLst>
            <pc:docMk/>
            <pc:sldMk cId="2934557555" sldId="510"/>
            <ac:picMk id="6" creationId="{A9381C68-C14A-97E8-AE9B-68D9A20CE491}"/>
          </ac:picMkLst>
        </pc:picChg>
      </pc:sldChg>
      <pc:sldChg chg="modSp mod">
        <pc:chgData name="Kimberly Reed" userId="a1418414-ebf9-4d81-a0b8-75ed8f9d8b56" providerId="ADAL" clId="{9822B39B-A0C2-461D-835D-F72F87A091E0}" dt="2024-09-21T17:16:57.637" v="219" actId="6549"/>
        <pc:sldMkLst>
          <pc:docMk/>
          <pc:sldMk cId="3008473805" sldId="511"/>
        </pc:sldMkLst>
        <pc:spChg chg="mod">
          <ac:chgData name="Kimberly Reed" userId="a1418414-ebf9-4d81-a0b8-75ed8f9d8b56" providerId="ADAL" clId="{9822B39B-A0C2-461D-835D-F72F87A091E0}" dt="2024-09-21T17:16:57.637" v="219" actId="6549"/>
          <ac:spMkLst>
            <pc:docMk/>
            <pc:sldMk cId="3008473805" sldId="511"/>
            <ac:spMk id="3" creationId="{B2DDFF31-A752-4212-B304-49817593FC6F}"/>
          </ac:spMkLst>
        </pc:spChg>
      </pc:sldChg>
      <pc:sldChg chg="addSp delSp modSp mod">
        <pc:chgData name="Kimberly Reed" userId="a1418414-ebf9-4d81-a0b8-75ed8f9d8b56" providerId="ADAL" clId="{9822B39B-A0C2-461D-835D-F72F87A091E0}" dt="2024-09-21T17:18:59.097" v="356" actId="6549"/>
        <pc:sldMkLst>
          <pc:docMk/>
          <pc:sldMk cId="4199257071" sldId="514"/>
        </pc:sldMkLst>
        <pc:spChg chg="mod">
          <ac:chgData name="Kimberly Reed" userId="a1418414-ebf9-4d81-a0b8-75ed8f9d8b56" providerId="ADAL" clId="{9822B39B-A0C2-461D-835D-F72F87A091E0}" dt="2024-09-21T17:18:59.097" v="356" actId="6549"/>
          <ac:spMkLst>
            <pc:docMk/>
            <pc:sldMk cId="4199257071" sldId="514"/>
            <ac:spMk id="6" creationId="{81626DD0-1047-4E7B-A8D5-580F7458041E}"/>
          </ac:spMkLst>
        </pc:spChg>
        <pc:spChg chg="del">
          <ac:chgData name="Kimberly Reed" userId="a1418414-ebf9-4d81-a0b8-75ed8f9d8b56" providerId="ADAL" clId="{9822B39B-A0C2-461D-835D-F72F87A091E0}" dt="2024-09-21T17:18:30.617" v="223" actId="478"/>
          <ac:spMkLst>
            <pc:docMk/>
            <pc:sldMk cId="4199257071" sldId="514"/>
            <ac:spMk id="9" creationId="{9160C2F4-A1C5-41FA-B25F-48B9223100B3}"/>
          </ac:spMkLst>
        </pc:spChg>
        <pc:picChg chg="add mod">
          <ac:chgData name="Kimberly Reed" userId="a1418414-ebf9-4d81-a0b8-75ed8f9d8b56" providerId="ADAL" clId="{9822B39B-A0C2-461D-835D-F72F87A091E0}" dt="2024-09-21T17:18:41.312" v="227" actId="1076"/>
          <ac:picMkLst>
            <pc:docMk/>
            <pc:sldMk cId="4199257071" sldId="514"/>
            <ac:picMk id="3" creationId="{69AFB5B1-4D25-D7AC-B4BA-77FA3501BDAD}"/>
          </ac:picMkLst>
        </pc:picChg>
        <pc:picChg chg="del">
          <ac:chgData name="Kimberly Reed" userId="a1418414-ebf9-4d81-a0b8-75ed8f9d8b56" providerId="ADAL" clId="{9822B39B-A0C2-461D-835D-F72F87A091E0}" dt="2024-09-21T17:18:14.823" v="220" actId="478"/>
          <ac:picMkLst>
            <pc:docMk/>
            <pc:sldMk cId="4199257071" sldId="514"/>
            <ac:picMk id="5" creationId="{AEF6827D-0635-4F2A-8114-26E86E0D6D55}"/>
          </ac:picMkLst>
        </pc:picChg>
      </pc:sldChg>
      <pc:sldChg chg="addSp delSp modSp mod">
        <pc:chgData name="Kimberly Reed" userId="a1418414-ebf9-4d81-a0b8-75ed8f9d8b56" providerId="ADAL" clId="{9822B39B-A0C2-461D-835D-F72F87A091E0}" dt="2024-09-21T17:22:53.643" v="361" actId="14100"/>
        <pc:sldMkLst>
          <pc:docMk/>
          <pc:sldMk cId="3463706959" sldId="517"/>
        </pc:sldMkLst>
        <pc:picChg chg="del">
          <ac:chgData name="Kimberly Reed" userId="a1418414-ebf9-4d81-a0b8-75ed8f9d8b56" providerId="ADAL" clId="{9822B39B-A0C2-461D-835D-F72F87A091E0}" dt="2024-09-21T17:22:40.993" v="357" actId="478"/>
          <ac:picMkLst>
            <pc:docMk/>
            <pc:sldMk cId="3463706959" sldId="517"/>
            <ac:picMk id="6" creationId="{E1936F02-970A-7690-1908-772BB66ABC66}"/>
          </ac:picMkLst>
        </pc:picChg>
        <pc:picChg chg="add mod">
          <ac:chgData name="Kimberly Reed" userId="a1418414-ebf9-4d81-a0b8-75ed8f9d8b56" providerId="ADAL" clId="{9822B39B-A0C2-461D-835D-F72F87A091E0}" dt="2024-09-21T17:22:53.643" v="361" actId="14100"/>
          <ac:picMkLst>
            <pc:docMk/>
            <pc:sldMk cId="3463706959" sldId="517"/>
            <ac:picMk id="7" creationId="{DF2C07D5-7326-1869-EF9B-1497FC0E74B1}"/>
          </ac:picMkLst>
        </pc:picChg>
      </pc:sldChg>
      <pc:sldChg chg="modSp mod">
        <pc:chgData name="Kimberly Reed" userId="a1418414-ebf9-4d81-a0b8-75ed8f9d8b56" providerId="ADAL" clId="{9822B39B-A0C2-461D-835D-F72F87A091E0}" dt="2024-09-21T17:24:23.049" v="458" actId="1076"/>
        <pc:sldMkLst>
          <pc:docMk/>
          <pc:sldMk cId="2509582965" sldId="524"/>
        </pc:sldMkLst>
        <pc:spChg chg="mod">
          <ac:chgData name="Kimberly Reed" userId="a1418414-ebf9-4d81-a0b8-75ed8f9d8b56" providerId="ADAL" clId="{9822B39B-A0C2-461D-835D-F72F87A091E0}" dt="2024-09-21T17:24:19.643" v="457" actId="20577"/>
          <ac:spMkLst>
            <pc:docMk/>
            <pc:sldMk cId="2509582965" sldId="524"/>
            <ac:spMk id="3" creationId="{E6610BF7-B51D-4E49-8044-C8D63757C3DD}"/>
          </ac:spMkLst>
        </pc:spChg>
        <pc:picChg chg="mod">
          <ac:chgData name="Kimberly Reed" userId="a1418414-ebf9-4d81-a0b8-75ed8f9d8b56" providerId="ADAL" clId="{9822B39B-A0C2-461D-835D-F72F87A091E0}" dt="2024-09-21T17:24:23.049" v="458" actId="1076"/>
          <ac:picMkLst>
            <pc:docMk/>
            <pc:sldMk cId="2509582965" sldId="524"/>
            <ac:picMk id="8" creationId="{F409BB7D-2E26-472D-A390-3C8B27942BC2}"/>
          </ac:picMkLst>
        </pc:picChg>
      </pc:sldChg>
      <pc:sldChg chg="modSp mod">
        <pc:chgData name="Kimberly Reed" userId="a1418414-ebf9-4d81-a0b8-75ed8f9d8b56" providerId="ADAL" clId="{9822B39B-A0C2-461D-835D-F72F87A091E0}" dt="2024-09-21T17:36:34.102" v="1343" actId="20577"/>
        <pc:sldMkLst>
          <pc:docMk/>
          <pc:sldMk cId="565597981" sldId="604"/>
        </pc:sldMkLst>
        <pc:spChg chg="mod">
          <ac:chgData name="Kimberly Reed" userId="a1418414-ebf9-4d81-a0b8-75ed8f9d8b56" providerId="ADAL" clId="{9822B39B-A0C2-461D-835D-F72F87A091E0}" dt="2024-09-21T17:36:34.102" v="1343" actId="20577"/>
          <ac:spMkLst>
            <pc:docMk/>
            <pc:sldMk cId="565597981" sldId="604"/>
            <ac:spMk id="6" creationId="{76735328-7C8D-445E-9925-79AD5A53DAA4}"/>
          </ac:spMkLst>
        </pc:spChg>
      </pc:sldChg>
      <pc:sldChg chg="modSp mod">
        <pc:chgData name="Kimberly Reed" userId="a1418414-ebf9-4d81-a0b8-75ed8f9d8b56" providerId="ADAL" clId="{9822B39B-A0C2-461D-835D-F72F87A091E0}" dt="2024-09-21T17:37:31.887" v="1378" actId="20577"/>
        <pc:sldMkLst>
          <pc:docMk/>
          <pc:sldMk cId="0" sldId="605"/>
        </pc:sldMkLst>
        <pc:spChg chg="mod">
          <ac:chgData name="Kimberly Reed" userId="a1418414-ebf9-4d81-a0b8-75ed8f9d8b56" providerId="ADAL" clId="{9822B39B-A0C2-461D-835D-F72F87A091E0}" dt="2024-09-21T17:37:31.887" v="1378" actId="20577"/>
          <ac:spMkLst>
            <pc:docMk/>
            <pc:sldMk cId="0" sldId="605"/>
            <ac:spMk id="2" creationId="{00000000-0000-0000-0000-000000000000}"/>
          </ac:spMkLst>
        </pc:spChg>
        <pc:spChg chg="mod">
          <ac:chgData name="Kimberly Reed" userId="a1418414-ebf9-4d81-a0b8-75ed8f9d8b56" providerId="ADAL" clId="{9822B39B-A0C2-461D-835D-F72F87A091E0}" dt="2024-09-21T17:36:59.853" v="1354" actId="20577"/>
          <ac:spMkLst>
            <pc:docMk/>
            <pc:sldMk cId="0" sldId="605"/>
            <ac:spMk id="3" creationId="{00000000-0000-0000-0000-000000000000}"/>
          </ac:spMkLst>
        </pc:spChg>
      </pc:sldChg>
      <pc:sldChg chg="modSp mod">
        <pc:chgData name="Kimberly Reed" userId="a1418414-ebf9-4d81-a0b8-75ed8f9d8b56" providerId="ADAL" clId="{9822B39B-A0C2-461D-835D-F72F87A091E0}" dt="2024-09-21T17:34:01.257" v="1330" actId="313"/>
        <pc:sldMkLst>
          <pc:docMk/>
          <pc:sldMk cId="1068824327" sldId="611"/>
        </pc:sldMkLst>
        <pc:spChg chg="mod">
          <ac:chgData name="Kimberly Reed" userId="a1418414-ebf9-4d81-a0b8-75ed8f9d8b56" providerId="ADAL" clId="{9822B39B-A0C2-461D-835D-F72F87A091E0}" dt="2024-09-21T17:34:01.257" v="1330" actId="313"/>
          <ac:spMkLst>
            <pc:docMk/>
            <pc:sldMk cId="1068824327" sldId="611"/>
            <ac:spMk id="2" creationId="{DD78F18D-D723-4A5A-860D-0940A126D2A0}"/>
          </ac:spMkLst>
        </pc:spChg>
      </pc:sldChg>
      <pc:sldChg chg="del">
        <pc:chgData name="Kimberly Reed" userId="a1418414-ebf9-4d81-a0b8-75ed8f9d8b56" providerId="ADAL" clId="{9822B39B-A0C2-461D-835D-F72F87A091E0}" dt="2024-09-21T17:07:40.288" v="46" actId="2696"/>
        <pc:sldMkLst>
          <pc:docMk/>
          <pc:sldMk cId="2953381408" sldId="625"/>
        </pc:sldMkLst>
      </pc:sldChg>
      <pc:sldChg chg="addSp modSp new mod">
        <pc:chgData name="Kimberly Reed" userId="a1418414-ebf9-4d81-a0b8-75ed8f9d8b56" providerId="ADAL" clId="{9822B39B-A0C2-461D-835D-F72F87A091E0}" dt="2024-09-21T17:26:44.606" v="566" actId="14100"/>
        <pc:sldMkLst>
          <pc:docMk/>
          <pc:sldMk cId="420813657" sldId="627"/>
        </pc:sldMkLst>
        <pc:spChg chg="mod">
          <ac:chgData name="Kimberly Reed" userId="a1418414-ebf9-4d81-a0b8-75ed8f9d8b56" providerId="ADAL" clId="{9822B39B-A0C2-461D-835D-F72F87A091E0}" dt="2024-09-21T17:25:54.983" v="562" actId="20577"/>
          <ac:spMkLst>
            <pc:docMk/>
            <pc:sldMk cId="420813657" sldId="627"/>
            <ac:spMk id="2" creationId="{99BC5150-57F4-35A6-7F7B-010DE2B8685A}"/>
          </ac:spMkLst>
        </pc:spChg>
        <pc:spChg chg="mod">
          <ac:chgData name="Kimberly Reed" userId="a1418414-ebf9-4d81-a0b8-75ed8f9d8b56" providerId="ADAL" clId="{9822B39B-A0C2-461D-835D-F72F87A091E0}" dt="2024-09-21T17:25:15.357" v="475" actId="20577"/>
          <ac:spMkLst>
            <pc:docMk/>
            <pc:sldMk cId="420813657" sldId="627"/>
            <ac:spMk id="3" creationId="{F1796B7D-548C-25B6-7932-9B4D4504AAA0}"/>
          </ac:spMkLst>
        </pc:spChg>
        <pc:picChg chg="add mod">
          <ac:chgData name="Kimberly Reed" userId="a1418414-ebf9-4d81-a0b8-75ed8f9d8b56" providerId="ADAL" clId="{9822B39B-A0C2-461D-835D-F72F87A091E0}" dt="2024-09-21T17:26:44.606" v="566" actId="14100"/>
          <ac:picMkLst>
            <pc:docMk/>
            <pc:sldMk cId="420813657" sldId="627"/>
            <ac:picMk id="5" creationId="{43FA2F2D-E0F1-CF6C-313A-CD372C5BC80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8A81D-119F-48D7-9E8B-CB23962E22DA}" type="datetimeFigureOut">
              <a:rPr lang="en-US" smtClean="0"/>
              <a:pPr/>
              <a:t>9/21/2024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C6366-32D9-47E8-BCBE-83BDA468E5D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8A8EE-AC9B-4337-93EC-F639080A0A93}" type="datetimeFigureOut">
              <a:rPr lang="en-US" smtClean="0"/>
              <a:pPr/>
              <a:t>9/21/2024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C5825-C846-4DE8-908F-3A1DD717E0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2C5825-C846-4DE8-908F-3A1DD717E0B1}" type="slidenum">
              <a:rPr lang="en-US" smtClean="0"/>
              <a:pPr/>
              <a:t>1</a:t>
            </a:fld>
            <a:endParaRPr lang="en-US"/>
          </a:p>
        </p:txBody>
      </p:sp>
    </p:spTree>
    <p:extLst>
      <p:ext uri="{BB962C8B-B14F-4D97-AF65-F5344CB8AC3E}">
        <p14:creationId xmlns:p14="http://schemas.microsoft.com/office/powerpoint/2010/main" val="261368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2C5825-C846-4DE8-908F-3A1DD717E0B1}" type="slidenum">
              <a:rPr lang="en-US" smtClean="0"/>
              <a:pPr/>
              <a:t>34</a:t>
            </a:fld>
            <a:endParaRPr lang="en-US" dirty="0"/>
          </a:p>
        </p:txBody>
      </p:sp>
    </p:spTree>
    <p:extLst>
      <p:ext uri="{BB962C8B-B14F-4D97-AF65-F5344CB8AC3E}">
        <p14:creationId xmlns:p14="http://schemas.microsoft.com/office/powerpoint/2010/main" val="422192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2C5825-C846-4DE8-908F-3A1DD717E0B1}" type="slidenum">
              <a:rPr lang="en-US" smtClean="0"/>
              <a:pPr/>
              <a:t>40</a:t>
            </a:fld>
            <a:endParaRPr lang="en-US"/>
          </a:p>
        </p:txBody>
      </p:sp>
    </p:spTree>
    <p:extLst>
      <p:ext uri="{BB962C8B-B14F-4D97-AF65-F5344CB8AC3E}">
        <p14:creationId xmlns:p14="http://schemas.microsoft.com/office/powerpoint/2010/main" val="293036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2C5825-C846-4DE8-908F-3A1DD717E0B1}" type="slidenum">
              <a:rPr lang="en-US" smtClean="0"/>
              <a:pPr/>
              <a:t>43</a:t>
            </a:fld>
            <a:endParaRPr lang="en-US" dirty="0"/>
          </a:p>
        </p:txBody>
      </p:sp>
    </p:spTree>
    <p:extLst>
      <p:ext uri="{BB962C8B-B14F-4D97-AF65-F5344CB8AC3E}">
        <p14:creationId xmlns:p14="http://schemas.microsoft.com/office/powerpoint/2010/main" val="125958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t>
            </a:r>
            <a:r>
              <a:rPr lang="en-US" dirty="0">
                <a:solidFill>
                  <a:srgbClr val="FF0000"/>
                </a:solidFill>
              </a:rPr>
              <a:t> Please verbally provide the list of available topics</a:t>
            </a:r>
            <a:endParaRPr lang="en-US" dirty="0"/>
          </a:p>
        </p:txBody>
      </p:sp>
      <p:sp>
        <p:nvSpPr>
          <p:cNvPr id="4" name="Slide Number Placeholder 3"/>
          <p:cNvSpPr>
            <a:spLocks noGrp="1"/>
          </p:cNvSpPr>
          <p:nvPr>
            <p:ph type="sldNum" sz="quarter" idx="5"/>
          </p:nvPr>
        </p:nvSpPr>
        <p:spPr/>
        <p:txBody>
          <a:bodyPr/>
          <a:lstStyle/>
          <a:p>
            <a:fld id="{FF2C5825-C846-4DE8-908F-3A1DD717E0B1}" type="slidenum">
              <a:rPr lang="en-US" smtClean="0"/>
              <a:pPr/>
              <a:t>55</a:t>
            </a:fld>
            <a:endParaRPr lang="en-US" dirty="0"/>
          </a:p>
        </p:txBody>
      </p:sp>
    </p:spTree>
    <p:extLst>
      <p:ext uri="{BB962C8B-B14F-4D97-AF65-F5344CB8AC3E}">
        <p14:creationId xmlns:p14="http://schemas.microsoft.com/office/powerpoint/2010/main" val="239701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06400" y="3486955"/>
            <a:ext cx="7112000" cy="1143000"/>
          </a:xfrm>
          <a:prstGeom prst="rect">
            <a:avLst/>
          </a:prstGeom>
        </p:spPr>
        <p:txBody>
          <a:bodyPr/>
          <a:lstStyle>
            <a:lvl1pPr>
              <a:buNone/>
              <a:defRPr sz="2000" b="0" baseline="0">
                <a:solidFill>
                  <a:schemeClr val="bg1"/>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presenter name</a:t>
            </a:r>
          </a:p>
          <a:p>
            <a:pPr lvl="0"/>
            <a:r>
              <a:rPr lang="en-US"/>
              <a:t>Add date</a:t>
            </a:r>
          </a:p>
        </p:txBody>
      </p:sp>
      <p:sp>
        <p:nvSpPr>
          <p:cNvPr id="10" name="Text Placeholder 9"/>
          <p:cNvSpPr>
            <a:spLocks noGrp="1"/>
          </p:cNvSpPr>
          <p:nvPr>
            <p:ph type="body" sz="quarter" idx="12" hasCustomPrompt="1"/>
          </p:nvPr>
        </p:nvSpPr>
        <p:spPr>
          <a:xfrm>
            <a:off x="406400" y="2635876"/>
            <a:ext cx="8128000" cy="838200"/>
          </a:xfrm>
          <a:prstGeom prst="rect">
            <a:avLst/>
          </a:prstGeom>
        </p:spPr>
        <p:txBody>
          <a:bodyPr/>
          <a:lstStyle>
            <a:lvl1pPr>
              <a:buNone/>
              <a:defRPr sz="3600" b="1" spc="0">
                <a:solidFill>
                  <a:schemeClr val="bg1"/>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Title</a:t>
            </a:r>
          </a:p>
        </p:txBody>
      </p:sp>
      <p:sp>
        <p:nvSpPr>
          <p:cNvPr id="2" name="TextBox 1">
            <a:extLst>
              <a:ext uri="{FF2B5EF4-FFF2-40B4-BE49-F238E27FC236}">
                <a16:creationId xmlns:a16="http://schemas.microsoft.com/office/drawing/2014/main" id="{BF01764E-6C84-41B3-AA75-EB5E75E971D3}"/>
              </a:ext>
            </a:extLst>
          </p:cNvPr>
          <p:cNvSpPr txBox="1"/>
          <p:nvPr userDrawn="1"/>
        </p:nvSpPr>
        <p:spPr>
          <a:xfrm>
            <a:off x="10016195" y="6524730"/>
            <a:ext cx="2119423" cy="276999"/>
          </a:xfrm>
          <a:prstGeom prst="rect">
            <a:avLst/>
          </a:prstGeom>
          <a:solidFill>
            <a:schemeClr val="bg1"/>
          </a:solidFill>
        </p:spPr>
        <p:txBody>
          <a:bodyPr wrap="square" rtlCol="0">
            <a:spAutoFit/>
          </a:bodyPr>
          <a:lstStyle/>
          <a:p>
            <a:pPr algn="r"/>
            <a:r>
              <a:rPr lang="en-US" sz="1200" dirty="0"/>
              <a:t>© 2020, Telligen, Inc.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18" b="1" i="0">
                <a:solidFill>
                  <a:srgbClr val="009CD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765"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9/21/2024</a:t>
            </a:fld>
            <a:endParaRPr lang="en-US"/>
          </a:p>
        </p:txBody>
      </p:sp>
      <p:sp>
        <p:nvSpPr>
          <p:cNvPr id="6" name="Holder 6"/>
          <p:cNvSpPr>
            <a:spLocks noGrp="1"/>
          </p:cNvSpPr>
          <p:nvPr>
            <p:ph type="sldNum" sz="quarter" idx="7"/>
          </p:nvPr>
        </p:nvSpPr>
        <p:spPr/>
        <p:txBody>
          <a:bodyPr lIns="0" tIns="0" rIns="0" bIns="0"/>
          <a:lstStyle>
            <a:lvl1pPr>
              <a:defRPr sz="1059" b="0" i="0">
                <a:solidFill>
                  <a:schemeClr val="bg1"/>
                </a:solidFill>
                <a:latin typeface="Calibri"/>
                <a:cs typeface="Calibri"/>
              </a:defRPr>
            </a:lvl1pPr>
          </a:lstStyle>
          <a:p>
            <a:pPr marL="79566">
              <a:lnSpc>
                <a:spcPts val="1094"/>
              </a:lnSpc>
            </a:pPr>
            <a:fld id="{81D60167-4931-47E6-BA6A-407CBD079E47}" type="slidenum">
              <a:rPr lang="en-US" smtClean="0"/>
              <a:pPr marL="79566">
                <a:lnSpc>
                  <a:spcPts val="1094"/>
                </a:lnSpc>
              </a:pPr>
              <a:t>‹#›</a:t>
            </a:fld>
            <a:endParaRPr lang="en-US" dirty="0"/>
          </a:p>
        </p:txBody>
      </p:sp>
    </p:spTree>
    <p:extLst>
      <p:ext uri="{BB962C8B-B14F-4D97-AF65-F5344CB8AC3E}">
        <p14:creationId xmlns:p14="http://schemas.microsoft.com/office/powerpoint/2010/main" val="84864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191000"/>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60409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609600" y="1447800"/>
            <a:ext cx="8534400" cy="457200"/>
          </a:xfrm>
          <a:prstGeom prst="rect">
            <a:avLst/>
          </a:prstGeom>
        </p:spPr>
        <p:txBody>
          <a:bodyPr>
            <a:noAutofit/>
          </a:bodyPr>
          <a:lstStyle>
            <a:lvl1pPr marL="0" indent="0" algn="l">
              <a:buNone/>
              <a:defRPr sz="2800" b="1">
                <a:solidFill>
                  <a:srgbClr val="396B8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8" name="Content Placeholder 2"/>
          <p:cNvSpPr>
            <a:spLocks noGrp="1"/>
          </p:cNvSpPr>
          <p:nvPr>
            <p:ph idx="1"/>
          </p:nvPr>
        </p:nvSpPr>
        <p:spPr>
          <a:xfrm>
            <a:off x="609600" y="2057399"/>
            <a:ext cx="10972800" cy="373380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82353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600201"/>
            <a:ext cx="53848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4" name="Content Placeholder 3"/>
          <p:cNvSpPr>
            <a:spLocks noGrp="1"/>
          </p:cNvSpPr>
          <p:nvPr>
            <p:ph sz="half" idx="2" hasCustomPrompt="1"/>
          </p:nvPr>
        </p:nvSpPr>
        <p:spPr>
          <a:xfrm>
            <a:off x="6197600" y="1600201"/>
            <a:ext cx="53848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46978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2 column ">
    <p:spTree>
      <p:nvGrpSpPr>
        <p:cNvPr id="1" name=""/>
        <p:cNvGrpSpPr/>
        <p:nvPr/>
      </p:nvGrpSpPr>
      <p:grpSpPr>
        <a:xfrm>
          <a:off x="0" y="0"/>
          <a:ext cx="0" cy="0"/>
          <a:chOff x="0" y="0"/>
          <a:chExt cx="0" cy="0"/>
        </a:xfrm>
      </p:grpSpPr>
      <p:sp>
        <p:nvSpPr>
          <p:cNvPr id="13" name="Subtitle 2"/>
          <p:cNvSpPr>
            <a:spLocks noGrp="1"/>
          </p:cNvSpPr>
          <p:nvPr>
            <p:ph type="subTitle" idx="13" hasCustomPrompt="1"/>
          </p:nvPr>
        </p:nvSpPr>
        <p:spPr>
          <a:xfrm>
            <a:off x="609600" y="1447800"/>
            <a:ext cx="8534400" cy="457200"/>
          </a:xfrm>
          <a:prstGeom prst="rect">
            <a:avLst/>
          </a:prstGeom>
        </p:spPr>
        <p:txBody>
          <a:bodyPr>
            <a:noAutofit/>
          </a:bodyPr>
          <a:lstStyle>
            <a:lvl1pPr marL="0" indent="0" algn="l">
              <a:buNone/>
              <a:defRPr sz="2800" b="1">
                <a:solidFill>
                  <a:srgbClr val="396B8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14" name="Content Placeholder 2"/>
          <p:cNvSpPr>
            <a:spLocks noGrp="1"/>
          </p:cNvSpPr>
          <p:nvPr>
            <p:ph sz="half" idx="1" hasCustomPrompt="1"/>
          </p:nvPr>
        </p:nvSpPr>
        <p:spPr>
          <a:xfrm>
            <a:off x="609600" y="2057399"/>
            <a:ext cx="53848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15" name="Content Placeholder 3"/>
          <p:cNvSpPr>
            <a:spLocks noGrp="1"/>
          </p:cNvSpPr>
          <p:nvPr>
            <p:ph sz="half" idx="2" hasCustomPrompt="1"/>
          </p:nvPr>
        </p:nvSpPr>
        <p:spPr>
          <a:xfrm>
            <a:off x="6197600" y="2057399"/>
            <a:ext cx="53848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6"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93544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86989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03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p:cNvSpPr>
            <a:spLocks noGrp="1"/>
          </p:cNvSpPr>
          <p:nvPr>
            <p:ph type="subTitle" idx="14" hasCustomPrompt="1"/>
          </p:nvPr>
        </p:nvSpPr>
        <p:spPr>
          <a:xfrm>
            <a:off x="6197600" y="1600200"/>
            <a:ext cx="5384800" cy="457200"/>
          </a:xfrm>
          <a:prstGeom prst="rect">
            <a:avLst/>
          </a:prstGeom>
        </p:spPr>
        <p:txBody>
          <a:bodyPr>
            <a:noAutofit/>
          </a:bodyPr>
          <a:lstStyle>
            <a:lvl1pPr marL="0" indent="0" algn="l">
              <a:buNone/>
              <a:defRPr sz="2800" b="1">
                <a:solidFill>
                  <a:srgbClr val="009DD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Content Placeholder 3"/>
          <p:cNvSpPr>
            <a:spLocks noGrp="1"/>
          </p:cNvSpPr>
          <p:nvPr>
            <p:ph sz="half" idx="2" hasCustomPrompt="1"/>
          </p:nvPr>
        </p:nvSpPr>
        <p:spPr>
          <a:xfrm>
            <a:off x="6197600" y="2133599"/>
            <a:ext cx="5384800" cy="3581401"/>
          </a:xfrm>
          <a:prstGeom prst="rect">
            <a:avLst/>
          </a:prstGeom>
        </p:spPr>
        <p:txBody>
          <a:bodyPr/>
          <a:lstStyle>
            <a:lvl1pPr marL="0" indent="0">
              <a:buFont typeface="Wingdings" pitchFamily="2" charset="2"/>
              <a:buNone/>
              <a:defRPr sz="2000" baseline="0">
                <a:solidFill>
                  <a:schemeClr val="tx1">
                    <a:lumMod val="85000"/>
                    <a:lumOff val="15000"/>
                  </a:schemeClr>
                </a:solidFill>
                <a:latin typeface="Century Gothic" panose="020B0502020202020204" pitchFamily="34" charset="0"/>
                <a:cs typeface="Arial" pitchFamily="34" charset="0"/>
              </a:defRPr>
            </a:lvl1pPr>
            <a:lvl2pPr>
              <a:defRPr sz="2000">
                <a:latin typeface="Arial" pitchFamily="34" charset="0"/>
                <a:cs typeface="Arial" pitchFamily="34" charset="0"/>
              </a:defRPr>
            </a:lvl2pPr>
            <a:lvl3pPr>
              <a:buFont typeface="Wingdings" pitchFamily="2" charset="2"/>
              <a:buChar char="§"/>
              <a:defRPr sz="1800">
                <a:latin typeface="Arial" pitchFamily="34" charset="0"/>
                <a:cs typeface="Arial" pitchFamily="34" charset="0"/>
              </a:defRPr>
            </a:lvl3pPr>
            <a:lvl4pPr>
              <a:buNone/>
              <a:defRPr sz="1800">
                <a:latin typeface="Arial" pitchFamily="34" charset="0"/>
                <a:cs typeface="Arial" pitchFamily="34" charset="0"/>
              </a:defRPr>
            </a:lvl4pPr>
            <a:lvl5pPr>
              <a:buNone/>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Include contact information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71109" y="4038600"/>
            <a:ext cx="10493155" cy="457200"/>
          </a:xfrm>
          <a:prstGeom prst="rect">
            <a:avLst/>
          </a:prstGeom>
        </p:spPr>
        <p:txBody>
          <a:bodyPr/>
          <a:lstStyle>
            <a:lvl1pPr>
              <a:buNone/>
              <a:defRPr sz="2400">
                <a:solidFill>
                  <a:schemeClr val="tx1">
                    <a:lumMod val="85000"/>
                    <a:lumOff val="15000"/>
                  </a:schemeClr>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text</a:t>
            </a:r>
          </a:p>
        </p:txBody>
      </p:sp>
      <p:sp>
        <p:nvSpPr>
          <p:cNvPr id="8" name="Text Placeholder 7"/>
          <p:cNvSpPr>
            <a:spLocks noGrp="1"/>
          </p:cNvSpPr>
          <p:nvPr>
            <p:ph type="body" sz="quarter" idx="11" hasCustomPrompt="1"/>
          </p:nvPr>
        </p:nvSpPr>
        <p:spPr>
          <a:xfrm>
            <a:off x="971109" y="3200400"/>
            <a:ext cx="10464800" cy="838200"/>
          </a:xfrm>
          <a:prstGeom prst="rect">
            <a:avLst/>
          </a:prstGeom>
        </p:spPr>
        <p:txBody>
          <a:bodyPr/>
          <a:lstStyle>
            <a:lvl1pPr>
              <a:buNone/>
              <a:defRPr sz="4000" b="1" spc="0">
                <a:solidFill>
                  <a:srgbClr val="009DDC"/>
                </a:solidFill>
                <a:latin typeface="Century Gothic" panose="020B0502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Click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609600" y="1295400"/>
            <a:ext cx="8534400" cy="457200"/>
          </a:xfrm>
          <a:prstGeom prst="rect">
            <a:avLst/>
          </a:prstGeom>
        </p:spPr>
        <p:txBody>
          <a:bodyPr>
            <a:noAutofit/>
          </a:bodyPr>
          <a:lstStyle>
            <a:lvl1pPr marL="0" indent="0" algn="l">
              <a:buNone/>
              <a:defRPr sz="2400" b="0">
                <a:solidFill>
                  <a:srgbClr val="396B8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8" name="Content Placeholder 2"/>
          <p:cNvSpPr>
            <a:spLocks noGrp="1"/>
          </p:cNvSpPr>
          <p:nvPr>
            <p:ph idx="1"/>
          </p:nvPr>
        </p:nvSpPr>
        <p:spPr>
          <a:xfrm>
            <a:off x="609600" y="1905001"/>
            <a:ext cx="10972800" cy="38862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447801"/>
            <a:ext cx="5384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4" name="Content Placeholder 3"/>
          <p:cNvSpPr>
            <a:spLocks noGrp="1"/>
          </p:cNvSpPr>
          <p:nvPr>
            <p:ph sz="half" idx="2" hasCustomPrompt="1"/>
          </p:nvPr>
        </p:nvSpPr>
        <p:spPr>
          <a:xfrm>
            <a:off x="6197600" y="1447801"/>
            <a:ext cx="5384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5"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dirty="0"/>
              <a:t>Click to Add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column ">
    <p:spTree>
      <p:nvGrpSpPr>
        <p:cNvPr id="1" name=""/>
        <p:cNvGrpSpPr/>
        <p:nvPr/>
      </p:nvGrpSpPr>
      <p:grpSpPr>
        <a:xfrm>
          <a:off x="0" y="0"/>
          <a:ext cx="0" cy="0"/>
          <a:chOff x="0" y="0"/>
          <a:chExt cx="0" cy="0"/>
        </a:xfrm>
      </p:grpSpPr>
      <p:sp>
        <p:nvSpPr>
          <p:cNvPr id="13" name="Subtitle 2"/>
          <p:cNvSpPr>
            <a:spLocks noGrp="1"/>
          </p:cNvSpPr>
          <p:nvPr>
            <p:ph type="subTitle" idx="13" hasCustomPrompt="1"/>
          </p:nvPr>
        </p:nvSpPr>
        <p:spPr>
          <a:xfrm>
            <a:off x="609600" y="1219200"/>
            <a:ext cx="8534400" cy="457200"/>
          </a:xfrm>
          <a:prstGeom prst="rect">
            <a:avLst/>
          </a:prstGeom>
        </p:spPr>
        <p:txBody>
          <a:bodyPr>
            <a:noAutofit/>
          </a:bodyPr>
          <a:lstStyle>
            <a:lvl1pPr marL="0" indent="0" algn="l">
              <a:buNone/>
              <a:defRPr sz="2400" b="0">
                <a:solidFill>
                  <a:srgbClr val="396B8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14" name="Content Placeholder 2"/>
          <p:cNvSpPr>
            <a:spLocks noGrp="1"/>
          </p:cNvSpPr>
          <p:nvPr>
            <p:ph sz="half" idx="1" hasCustomPrompt="1"/>
          </p:nvPr>
        </p:nvSpPr>
        <p:spPr>
          <a:xfrm>
            <a:off x="609600" y="1905001"/>
            <a:ext cx="5384800" cy="3886200"/>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15" name="Content Placeholder 3"/>
          <p:cNvSpPr>
            <a:spLocks noGrp="1"/>
          </p:cNvSpPr>
          <p:nvPr>
            <p:ph sz="half" idx="2" hasCustomPrompt="1"/>
          </p:nvPr>
        </p:nvSpPr>
        <p:spPr>
          <a:xfrm>
            <a:off x="6197600" y="1905001"/>
            <a:ext cx="5384800" cy="3886200"/>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6" name="Text Placeholder 4"/>
          <p:cNvSpPr>
            <a:spLocks noGrp="1"/>
          </p:cNvSpPr>
          <p:nvPr>
            <p:ph type="body" sz="quarter" idx="10" hasCustomPrompt="1"/>
          </p:nvPr>
        </p:nvSpPr>
        <p:spPr>
          <a:xfrm>
            <a:off x="609600" y="52754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71109" y="4038600"/>
            <a:ext cx="10493155" cy="457200"/>
          </a:xfrm>
          <a:prstGeom prst="rect">
            <a:avLst/>
          </a:prstGeom>
        </p:spPr>
        <p:txBody>
          <a:bodyPr/>
          <a:lstStyle>
            <a:lvl1pPr>
              <a:buNone/>
              <a:defRPr sz="2400">
                <a:solidFill>
                  <a:schemeClr val="tx1">
                    <a:lumMod val="85000"/>
                    <a:lumOff val="15000"/>
                  </a:schemeClr>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text</a:t>
            </a:r>
          </a:p>
        </p:txBody>
      </p:sp>
      <p:sp>
        <p:nvSpPr>
          <p:cNvPr id="8" name="Text Placeholder 7"/>
          <p:cNvSpPr>
            <a:spLocks noGrp="1"/>
          </p:cNvSpPr>
          <p:nvPr>
            <p:ph type="body" sz="quarter" idx="11" hasCustomPrompt="1"/>
          </p:nvPr>
        </p:nvSpPr>
        <p:spPr>
          <a:xfrm>
            <a:off x="971109" y="3200400"/>
            <a:ext cx="10464800" cy="838200"/>
          </a:xfrm>
          <a:prstGeom prst="rect">
            <a:avLst/>
          </a:prstGeom>
        </p:spPr>
        <p:txBody>
          <a:bodyPr/>
          <a:lstStyle>
            <a:lvl1pPr>
              <a:buNone/>
              <a:defRPr sz="4000" b="1" spc="0">
                <a:solidFill>
                  <a:srgbClr val="009DDC"/>
                </a:solidFill>
                <a:latin typeface="Century Gothic" panose="020B0502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Click to Add Title</a:t>
            </a:r>
          </a:p>
        </p:txBody>
      </p:sp>
    </p:spTree>
    <p:extLst>
      <p:ext uri="{BB962C8B-B14F-4D97-AF65-F5344CB8AC3E}">
        <p14:creationId xmlns:p14="http://schemas.microsoft.com/office/powerpoint/2010/main" val="5774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9973992" y="6573129"/>
            <a:ext cx="21336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chemeClr val="tx1"/>
                </a:solidFill>
                <a:latin typeface="+mn-lt"/>
                <a:ea typeface="+mn-ea"/>
                <a:cs typeface="+mn-cs"/>
              </a:rPr>
              <a:t>© 2020, Telligen, Inc.</a:t>
            </a:r>
          </a:p>
        </p:txBody>
      </p:sp>
      <p:pic>
        <p:nvPicPr>
          <p:cNvPr id="3" name="Picture 2" descr="Logo&#10;&#10;Description automatically generated">
            <a:extLst>
              <a:ext uri="{FF2B5EF4-FFF2-40B4-BE49-F238E27FC236}">
                <a16:creationId xmlns:a16="http://schemas.microsoft.com/office/drawing/2014/main" id="{22324EB0-5C00-4425-80D5-504995D8A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520" y="237989"/>
            <a:ext cx="3562350" cy="1647825"/>
          </a:xfrm>
          <a:prstGeom prst="rect">
            <a:avLst/>
          </a:prstGeom>
        </p:spPr>
      </p:pic>
      <p:pic>
        <p:nvPicPr>
          <p:cNvPr id="9" name="Picture 8" descr="Telligen-Power-Point-for-Print.png">
            <a:extLst>
              <a:ext uri="{FF2B5EF4-FFF2-40B4-BE49-F238E27FC236}">
                <a16:creationId xmlns:a16="http://schemas.microsoft.com/office/drawing/2014/main" id="{0698C5A0-026E-4A44-87DD-06662B185FFD}"/>
              </a:ext>
            </a:extLst>
          </p:cNvPr>
          <p:cNvPicPr>
            <a:picLocks noChangeAspect="1"/>
          </p:cNvPicPr>
          <p:nvPr userDrawn="1"/>
        </p:nvPicPr>
        <p:blipFill rotWithShape="1">
          <a:blip r:embed="rId4" cstate="print"/>
          <a:srcRect t="2818" b="8237"/>
          <a:stretch/>
        </p:blipFill>
        <p:spPr>
          <a:xfrm>
            <a:off x="0" y="2097248"/>
            <a:ext cx="12192000" cy="35569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cxnSp>
        <p:nvCxnSpPr>
          <p:cNvPr id="3" name="Straight Connector 2">
            <a:extLst>
              <a:ext uri="{FF2B5EF4-FFF2-40B4-BE49-F238E27FC236}">
                <a16:creationId xmlns:a16="http://schemas.microsoft.com/office/drawing/2014/main" id="{B3BF0DAF-1B31-417F-993D-D3AB887B2CF1}"/>
              </a:ext>
            </a:extLst>
          </p:cNvPr>
          <p:cNvCxnSpPr/>
          <p:nvPr userDrawn="1"/>
        </p:nvCxnSpPr>
        <p:spPr>
          <a:xfrm>
            <a:off x="0" y="5949460"/>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B41E2BBB-BE66-486A-95F6-FB781FC705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834" y="1781175"/>
            <a:ext cx="3562350" cy="1647825"/>
          </a:xfrm>
          <a:prstGeom prst="rect">
            <a:avLst/>
          </a:prstGeom>
        </p:spPr>
      </p:pic>
      <p:sp>
        <p:nvSpPr>
          <p:cNvPr id="9" name="Rectangle 8">
            <a:extLst>
              <a:ext uri="{FF2B5EF4-FFF2-40B4-BE49-F238E27FC236}">
                <a16:creationId xmlns:a16="http://schemas.microsoft.com/office/drawing/2014/main" id="{CC4E73E9-C1D6-407B-A16F-0405486789A3}"/>
              </a:ext>
            </a:extLst>
          </p:cNvPr>
          <p:cNvSpPr/>
          <p:nvPr userDrawn="1"/>
        </p:nvSpPr>
        <p:spPr>
          <a:xfrm>
            <a:off x="0" y="6062877"/>
            <a:ext cx="12191999" cy="795123"/>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high confidence">
            <a:extLst>
              <a:ext uri="{FF2B5EF4-FFF2-40B4-BE49-F238E27FC236}">
                <a16:creationId xmlns:a16="http://schemas.microsoft.com/office/drawing/2014/main" id="{D29F0857-9A6D-45DC-B819-F491833D2BB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39" r="1666" b="13282"/>
          <a:stretch/>
        </p:blipFill>
        <p:spPr>
          <a:xfrm>
            <a:off x="3454398" y="5964288"/>
            <a:ext cx="8737601" cy="891368"/>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grpSp>
        <p:nvGrpSpPr>
          <p:cNvPr id="6" name="Group 5">
            <a:extLst>
              <a:ext uri="{FF2B5EF4-FFF2-40B4-BE49-F238E27FC236}">
                <a16:creationId xmlns:a16="http://schemas.microsoft.com/office/drawing/2014/main" id="{9D896F56-6E59-4D06-BC01-FDE2AC5EBD94}"/>
              </a:ext>
            </a:extLst>
          </p:cNvPr>
          <p:cNvGrpSpPr/>
          <p:nvPr userDrawn="1"/>
        </p:nvGrpSpPr>
        <p:grpSpPr>
          <a:xfrm>
            <a:off x="0" y="4763"/>
            <a:ext cx="12192000" cy="1984376"/>
            <a:chOff x="0" y="-1"/>
            <a:chExt cx="7315200" cy="1216153"/>
          </a:xfrm>
        </p:grpSpPr>
        <p:sp>
          <p:nvSpPr>
            <p:cNvPr id="8" name="Rectangle 51">
              <a:extLst>
                <a:ext uri="{FF2B5EF4-FFF2-40B4-BE49-F238E27FC236}">
                  <a16:creationId xmlns:a16="http://schemas.microsoft.com/office/drawing/2014/main" id="{AB3AD118-74D1-48E7-803A-FBA917D33D94}"/>
                </a:ext>
              </a:extLst>
            </p:cNvPr>
            <p:cNvSpPr/>
            <p:nvPr userDrawn="1"/>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a:extLst>
                <a:ext uri="{FF2B5EF4-FFF2-40B4-BE49-F238E27FC236}">
                  <a16:creationId xmlns:a16="http://schemas.microsoft.com/office/drawing/2014/main" id="{45086ED2-D361-471D-AA72-354404FAF3CB}"/>
                </a:ext>
              </a:extLst>
            </p:cNvPr>
            <p:cNvSpPr/>
            <p:nvPr userDrawn="1"/>
          </p:nvSpPr>
          <p:spPr>
            <a:xfrm>
              <a:off x="0" y="0"/>
              <a:ext cx="7315200" cy="1216152"/>
            </a:xfrm>
            <a:prstGeom prst="rect">
              <a:avLst/>
            </a:prstGeom>
            <a:blipFill>
              <a:blip r:embed="rId3"/>
              <a:stretch>
                <a:fillRect r="-75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grpSp>
        <p:nvGrpSpPr>
          <p:cNvPr id="10" name="Group 9">
            <a:extLst>
              <a:ext uri="{FF2B5EF4-FFF2-40B4-BE49-F238E27FC236}">
                <a16:creationId xmlns:a16="http://schemas.microsoft.com/office/drawing/2014/main" id="{AE800006-3DCA-49A5-A616-55BA8A469C5D}"/>
              </a:ext>
            </a:extLst>
          </p:cNvPr>
          <p:cNvGrpSpPr/>
          <p:nvPr userDrawn="1"/>
        </p:nvGrpSpPr>
        <p:grpSpPr>
          <a:xfrm rot="10800000">
            <a:off x="12700" y="5029201"/>
            <a:ext cx="12192000" cy="1984375"/>
            <a:chOff x="0" y="-70531"/>
            <a:chExt cx="7315200" cy="1216152"/>
          </a:xfrm>
        </p:grpSpPr>
        <p:sp>
          <p:nvSpPr>
            <p:cNvPr id="11" name="Rectangle 51">
              <a:extLst>
                <a:ext uri="{FF2B5EF4-FFF2-40B4-BE49-F238E27FC236}">
                  <a16:creationId xmlns:a16="http://schemas.microsoft.com/office/drawing/2014/main" id="{CC2A89CF-5979-48C0-93EF-9EE2EC4DA5C9}"/>
                </a:ext>
              </a:extLst>
            </p:cNvPr>
            <p:cNvSpPr/>
            <p:nvPr userDrawn="1"/>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93E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12">
              <a:extLst>
                <a:ext uri="{FF2B5EF4-FFF2-40B4-BE49-F238E27FC236}">
                  <a16:creationId xmlns:a16="http://schemas.microsoft.com/office/drawing/2014/main" id="{6FD08DEE-D48E-4FBE-BB3E-7A86D81DA82A}"/>
                </a:ext>
              </a:extLst>
            </p:cNvPr>
            <p:cNvSpPr/>
            <p:nvPr userDrawn="1"/>
          </p:nvSpPr>
          <p:spPr>
            <a:xfrm>
              <a:off x="0" y="-70531"/>
              <a:ext cx="7315200" cy="1216152"/>
            </a:xfrm>
            <a:prstGeom prst="rect">
              <a:avLst/>
            </a:prstGeom>
            <a:blipFill>
              <a:blip r:embed="rId3">
                <a:alphaModFix/>
              </a:blip>
              <a:stretch>
                <a:fillRect r="-75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609600" y="1143000"/>
            <a:ext cx="87376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cxnSp>
        <p:nvCxnSpPr>
          <p:cNvPr id="7" name="Straight Connector 6">
            <a:extLst>
              <a:ext uri="{FF2B5EF4-FFF2-40B4-BE49-F238E27FC236}">
                <a16:creationId xmlns:a16="http://schemas.microsoft.com/office/drawing/2014/main" id="{F77CAD8D-AC2B-473E-A60E-7C2244077AB5}"/>
              </a:ext>
            </a:extLst>
          </p:cNvPr>
          <p:cNvCxnSpPr/>
          <p:nvPr userDrawn="1"/>
        </p:nvCxnSpPr>
        <p:spPr>
          <a:xfrm>
            <a:off x="0" y="5949460"/>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6C5FF115-52BF-42CE-8E79-D8030500CBF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674006" y="228951"/>
            <a:ext cx="2219325" cy="1026586"/>
          </a:xfrm>
          <a:prstGeom prst="rect">
            <a:avLst/>
          </a:prstGeom>
        </p:spPr>
      </p:pic>
      <p:sp>
        <p:nvSpPr>
          <p:cNvPr id="8" name="Rectangle 7">
            <a:extLst>
              <a:ext uri="{FF2B5EF4-FFF2-40B4-BE49-F238E27FC236}">
                <a16:creationId xmlns:a16="http://schemas.microsoft.com/office/drawing/2014/main" id="{F54CDC94-8C31-4430-A28F-666CC0EF7C44}"/>
              </a:ext>
            </a:extLst>
          </p:cNvPr>
          <p:cNvSpPr/>
          <p:nvPr userDrawn="1"/>
        </p:nvSpPr>
        <p:spPr>
          <a:xfrm>
            <a:off x="0" y="6062877"/>
            <a:ext cx="12191999" cy="795123"/>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generated with high confidence">
            <a:extLst>
              <a:ext uri="{FF2B5EF4-FFF2-40B4-BE49-F238E27FC236}">
                <a16:creationId xmlns:a16="http://schemas.microsoft.com/office/drawing/2014/main" id="{A59D327F-8C95-4740-A40B-1ABAAAD5FF1C}"/>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639" r="1666" b="13282"/>
          <a:stretch/>
        </p:blipFill>
        <p:spPr>
          <a:xfrm>
            <a:off x="3454398" y="5964288"/>
            <a:ext cx="8737601" cy="89136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 id="2147483692" r:id="rId6"/>
    <p:sldLayoutId id="2147483693"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609600" y="1143000"/>
            <a:ext cx="8737600" cy="0"/>
          </a:xfrm>
          <a:prstGeom prst="line">
            <a:avLst/>
          </a:prstGeom>
          <a:ln w="38100">
            <a:solidFill>
              <a:srgbClr val="009DDC"/>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584138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elligenmd.qualitrac.co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lligenmd.qualitrac.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QTRegistration@telligen.co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telligenmd.qualitrac.com/Education-trainin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telligenmd.qualitrac.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MarylandUCSupport@telligen.com" TargetMode="External"/><Relationship Id="rId2" Type="http://schemas.openxmlformats.org/officeDocument/2006/relationships/hyperlink" Target="https://telligenmd.qualitrac.com/" TargetMode="External"/><Relationship Id="rId1" Type="http://schemas.openxmlformats.org/officeDocument/2006/relationships/slideLayout" Target="../slideLayouts/slideLayout4.xml"/><Relationship Id="rId4" Type="http://schemas.openxmlformats.org/officeDocument/2006/relationships/hyperlink" Target="mailto:qtregistration@telligen.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telligenmd.qualitrac.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mailto:MarylandUCSupport@telligen.com" TargetMode="External"/><Relationship Id="rId2" Type="http://schemas.openxmlformats.org/officeDocument/2006/relationships/hyperlink" Target="https://telligenmd.qualitrac.com/" TargetMode="External"/><Relationship Id="rId1" Type="http://schemas.openxmlformats.org/officeDocument/2006/relationships/slideLayout" Target="../slideLayouts/slideLayout4.xml"/><Relationship Id="rId4" Type="http://schemas.openxmlformats.org/officeDocument/2006/relationships/hyperlink" Target="mailto:qtregistration@telligen.com"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84616-BC7D-463B-988F-917053A3C3D5}"/>
              </a:ext>
            </a:extLst>
          </p:cNvPr>
          <p:cNvSpPr>
            <a:spLocks noGrp="1"/>
          </p:cNvSpPr>
          <p:nvPr>
            <p:ph type="body" sz="quarter" idx="11"/>
          </p:nvPr>
        </p:nvSpPr>
        <p:spPr>
          <a:xfrm>
            <a:off x="118378" y="5261386"/>
            <a:ext cx="6172200" cy="1143000"/>
          </a:xfrm>
        </p:spPr>
        <p:txBody>
          <a:bodyPr lIns="91440" tIns="45720" rIns="91440" bIns="45720" anchor="t"/>
          <a:lstStyle/>
          <a:p>
            <a:r>
              <a:rPr lang="en-US" dirty="0">
                <a:latin typeface="Century Gothic"/>
              </a:rPr>
              <a:t>September 2024</a:t>
            </a:r>
          </a:p>
        </p:txBody>
      </p:sp>
      <p:sp>
        <p:nvSpPr>
          <p:cNvPr id="3" name="Text Placeholder 2">
            <a:extLst>
              <a:ext uri="{FF2B5EF4-FFF2-40B4-BE49-F238E27FC236}">
                <a16:creationId xmlns:a16="http://schemas.microsoft.com/office/drawing/2014/main" id="{5A30006A-0F48-4DEA-86E6-D57965161D1D}"/>
              </a:ext>
            </a:extLst>
          </p:cNvPr>
          <p:cNvSpPr>
            <a:spLocks noGrp="1"/>
          </p:cNvSpPr>
          <p:nvPr>
            <p:ph type="body" sz="quarter" idx="12"/>
          </p:nvPr>
        </p:nvSpPr>
        <p:spPr>
          <a:xfrm>
            <a:off x="931178" y="2483794"/>
            <a:ext cx="5986564" cy="1413951"/>
          </a:xfrm>
        </p:spPr>
        <p:txBody>
          <a:bodyPr lIns="91440" tIns="45720" rIns="91440" bIns="45720" anchor="t"/>
          <a:lstStyle/>
          <a:p>
            <a:pPr algn="ctr"/>
            <a:r>
              <a:rPr lang="en-US" dirty="0">
                <a:latin typeface="Century Gothic"/>
              </a:rPr>
              <a:t>Maryland UCA: </a:t>
            </a:r>
          </a:p>
          <a:p>
            <a:pPr algn="ctr"/>
            <a:r>
              <a:rPr lang="en-US" sz="2400" dirty="0">
                <a:latin typeface="Century Gothic"/>
              </a:rPr>
              <a:t>Telligen Provider Portal Training – PACE</a:t>
            </a:r>
          </a:p>
          <a:p>
            <a:endParaRPr lang="en-US" dirty="0">
              <a:latin typeface="Century Gothic"/>
            </a:endParaRPr>
          </a:p>
        </p:txBody>
      </p:sp>
    </p:spTree>
    <p:extLst>
      <p:ext uri="{BB962C8B-B14F-4D97-AF65-F5344CB8AC3E}">
        <p14:creationId xmlns:p14="http://schemas.microsoft.com/office/powerpoint/2010/main" val="143404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710388A-02A5-4A6A-A43C-9F45B6BF2E3C}"/>
              </a:ext>
            </a:extLst>
          </p:cNvPr>
          <p:cNvSpPr>
            <a:spLocks noGrp="1"/>
          </p:cNvSpPr>
          <p:nvPr>
            <p:ph type="subTitle" idx="13"/>
          </p:nvPr>
        </p:nvSpPr>
        <p:spPr/>
        <p:txBody>
          <a:bodyPr/>
          <a:lstStyle/>
          <a:p>
            <a:r>
              <a:rPr lang="en-US" dirty="0"/>
              <a:t>Process Overview</a:t>
            </a:r>
          </a:p>
        </p:txBody>
      </p:sp>
      <p:sp>
        <p:nvSpPr>
          <p:cNvPr id="5" name="Text Placeholder 4">
            <a:extLst>
              <a:ext uri="{FF2B5EF4-FFF2-40B4-BE49-F238E27FC236}">
                <a16:creationId xmlns:a16="http://schemas.microsoft.com/office/drawing/2014/main" id="{6722EF5C-D9D0-4769-8041-68A68C90E7C1}"/>
              </a:ext>
            </a:extLst>
          </p:cNvPr>
          <p:cNvSpPr>
            <a:spLocks noGrp="1"/>
          </p:cNvSpPr>
          <p:nvPr>
            <p:ph type="body" sz="quarter" idx="10"/>
          </p:nvPr>
        </p:nvSpPr>
        <p:spPr/>
        <p:txBody>
          <a:bodyPr/>
          <a:lstStyle/>
          <a:p>
            <a:r>
              <a:rPr lang="en-US" dirty="0"/>
              <a:t>Registration Reminder</a:t>
            </a:r>
          </a:p>
        </p:txBody>
      </p:sp>
      <p:sp>
        <p:nvSpPr>
          <p:cNvPr id="3" name="Content Placeholder 2">
            <a:extLst>
              <a:ext uri="{FF2B5EF4-FFF2-40B4-BE49-F238E27FC236}">
                <a16:creationId xmlns:a16="http://schemas.microsoft.com/office/drawing/2014/main" id="{99D4F0C4-E47F-4044-9715-72D8774B2AF7}"/>
              </a:ext>
            </a:extLst>
          </p:cNvPr>
          <p:cNvSpPr>
            <a:spLocks noGrp="1"/>
          </p:cNvSpPr>
          <p:nvPr>
            <p:ph idx="1"/>
          </p:nvPr>
        </p:nvSpPr>
        <p:spPr>
          <a:xfrm>
            <a:off x="609600" y="1828800"/>
            <a:ext cx="10972800" cy="3886201"/>
          </a:xfrm>
        </p:spPr>
        <p:txBody>
          <a:bodyPr/>
          <a:lstStyle/>
          <a:p>
            <a:pPr>
              <a:spcAft>
                <a:spcPts val="1200"/>
              </a:spcAft>
            </a:pPr>
            <a:r>
              <a:rPr lang="en-US" altLang="en-US" dirty="0"/>
              <a:t>The registration process can be completed at: </a:t>
            </a:r>
            <a:r>
              <a:rPr lang="en-US" altLang="en-US" dirty="0">
                <a:solidFill>
                  <a:srgbClr val="FF0000"/>
                </a:solidFill>
                <a:hlinkClick r:id="rId2"/>
              </a:rPr>
              <a:t>https://telligenmd.Qualitrac.com</a:t>
            </a:r>
            <a:endParaRPr lang="en-US" altLang="en-US" dirty="0">
              <a:solidFill>
                <a:srgbClr val="FF0000"/>
              </a:solidFill>
            </a:endParaRPr>
          </a:p>
          <a:p>
            <a:pPr marL="0" indent="0">
              <a:spcAft>
                <a:spcPts val="1200"/>
              </a:spcAft>
              <a:buNone/>
            </a:pPr>
            <a:r>
              <a:rPr lang="en-US" altLang="en-US" dirty="0">
                <a:solidFill>
                  <a:srgbClr val="FF0000"/>
                </a:solidFill>
              </a:rPr>
              <a:t> </a:t>
            </a:r>
          </a:p>
          <a:p>
            <a:pPr marL="0" indent="0">
              <a:spcAft>
                <a:spcPts val="1200"/>
              </a:spcAft>
              <a:buNone/>
            </a:pPr>
            <a:endParaRPr lang="en-US" altLang="en-US" dirty="0">
              <a:solidFill>
                <a:srgbClr val="FF0000"/>
              </a:solidFill>
            </a:endParaRPr>
          </a:p>
          <a:p>
            <a:pPr>
              <a:spcAft>
                <a:spcPts val="1200"/>
              </a:spcAft>
            </a:pPr>
            <a:r>
              <a:rPr lang="en-US" altLang="en-US" dirty="0"/>
              <a:t>Click the registration button : </a:t>
            </a:r>
          </a:p>
          <a:p>
            <a:pPr marL="457200" lvl="1" indent="0">
              <a:buNone/>
            </a:pPr>
            <a:endParaRPr lang="en-US" altLang="en-US" sz="2400" dirty="0"/>
          </a:p>
          <a:p>
            <a:pPr marL="457200" lvl="1" indent="0">
              <a:buNone/>
            </a:pPr>
            <a:endParaRPr lang="en-US" altLang="en-US" sz="2400" dirty="0"/>
          </a:p>
          <a:p>
            <a:pPr lvl="1"/>
            <a:r>
              <a:rPr lang="en-US" altLang="en-US" sz="2000" dirty="0"/>
              <a:t>Refer to the Authorized Official recording for step-by-step instructions</a:t>
            </a:r>
          </a:p>
          <a:p>
            <a:pPr marL="457200" lvl="1" indent="0">
              <a:buNone/>
            </a:pPr>
            <a:endParaRPr lang="en-US" altLang="en-US" sz="2000" dirty="0"/>
          </a:p>
          <a:p>
            <a:pPr marL="57150" indent="0">
              <a:buNone/>
            </a:pPr>
            <a:endParaRPr lang="en-US" altLang="en-US" sz="2200" dirty="0"/>
          </a:p>
          <a:p>
            <a:pPr lvl="1"/>
            <a:endParaRPr lang="en-US" altLang="en-US" sz="2000" dirty="0">
              <a:highlight>
                <a:srgbClr val="FFFF00"/>
              </a:highlight>
            </a:endParaRPr>
          </a:p>
          <a:p>
            <a:pPr lvl="1"/>
            <a:endParaRPr lang="en-US" altLang="en-US" sz="2400" dirty="0"/>
          </a:p>
          <a:p>
            <a:endParaRPr lang="en-US" altLang="en-US" dirty="0"/>
          </a:p>
          <a:p>
            <a:endParaRPr lang="en-US" dirty="0"/>
          </a:p>
        </p:txBody>
      </p:sp>
      <p:pic>
        <p:nvPicPr>
          <p:cNvPr id="11" name="Picture 10">
            <a:extLst>
              <a:ext uri="{FF2B5EF4-FFF2-40B4-BE49-F238E27FC236}">
                <a16:creationId xmlns:a16="http://schemas.microsoft.com/office/drawing/2014/main" id="{A1BCE983-B1C5-43BD-8D14-5CD17F527E2B}"/>
              </a:ext>
            </a:extLst>
          </p:cNvPr>
          <p:cNvPicPr>
            <a:picLocks noChangeAspect="1"/>
          </p:cNvPicPr>
          <p:nvPr/>
        </p:nvPicPr>
        <p:blipFill>
          <a:blip r:embed="rId3"/>
          <a:stretch>
            <a:fillRect/>
          </a:stretch>
        </p:blipFill>
        <p:spPr>
          <a:xfrm>
            <a:off x="4876800" y="3168267"/>
            <a:ext cx="3219899" cy="7430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737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0E20B-6C9F-0B33-FEF0-72837D211A4F}"/>
              </a:ext>
            </a:extLst>
          </p:cNvPr>
          <p:cNvSpPr>
            <a:spLocks noGrp="1"/>
          </p:cNvSpPr>
          <p:nvPr>
            <p:ph type="body" sz="quarter" idx="11"/>
          </p:nvPr>
        </p:nvSpPr>
        <p:spPr>
          <a:xfrm>
            <a:off x="406400" y="4552335"/>
            <a:ext cx="7112000" cy="77620"/>
          </a:xfrm>
        </p:spPr>
        <p:txBody>
          <a:bodyPr/>
          <a:lstStyle/>
          <a:p>
            <a:endParaRPr lang="en-US" dirty="0"/>
          </a:p>
        </p:txBody>
      </p:sp>
      <p:sp>
        <p:nvSpPr>
          <p:cNvPr id="3" name="Text Placeholder 2">
            <a:extLst>
              <a:ext uri="{FF2B5EF4-FFF2-40B4-BE49-F238E27FC236}">
                <a16:creationId xmlns:a16="http://schemas.microsoft.com/office/drawing/2014/main" id="{85DA5B92-F5B3-7435-071A-57B555577E3D}"/>
              </a:ext>
            </a:extLst>
          </p:cNvPr>
          <p:cNvSpPr>
            <a:spLocks noGrp="1"/>
          </p:cNvSpPr>
          <p:nvPr>
            <p:ph type="body" sz="quarter" idx="12"/>
          </p:nvPr>
        </p:nvSpPr>
        <p:spPr>
          <a:xfrm>
            <a:off x="406400" y="2635875"/>
            <a:ext cx="8128000" cy="1454343"/>
          </a:xfrm>
        </p:spPr>
        <p:txBody>
          <a:bodyPr/>
          <a:lstStyle/>
          <a:p>
            <a:r>
              <a:rPr lang="en-US" dirty="0"/>
              <a:t>Introduction to Authorized Official (AO) Registration</a:t>
            </a:r>
          </a:p>
          <a:p>
            <a:endParaRPr lang="en-US" dirty="0"/>
          </a:p>
        </p:txBody>
      </p:sp>
    </p:spTree>
    <p:extLst>
      <p:ext uri="{BB962C8B-B14F-4D97-AF65-F5344CB8AC3E}">
        <p14:creationId xmlns:p14="http://schemas.microsoft.com/office/powerpoint/2010/main" val="267011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7E0FA8-4A43-F5B5-E8B6-D1D74928571C}"/>
              </a:ext>
            </a:extLst>
          </p:cNvPr>
          <p:cNvSpPr>
            <a:spLocks noGrp="1"/>
          </p:cNvSpPr>
          <p:nvPr>
            <p:ph idx="1"/>
          </p:nvPr>
        </p:nvSpPr>
        <p:spPr/>
        <p:txBody>
          <a:bodyPr/>
          <a:lstStyle/>
          <a:p>
            <a:pPr>
              <a:buClr>
                <a:schemeClr val="tx1"/>
              </a:buClr>
            </a:pPr>
            <a:r>
              <a:rPr lang="en-US" altLang="en-US" sz="2000" dirty="0"/>
              <a:t>The Provider Portal Registration process can completed entirely online.</a:t>
            </a:r>
          </a:p>
          <a:p>
            <a:pPr>
              <a:buClr>
                <a:schemeClr val="tx1"/>
              </a:buClr>
            </a:pPr>
            <a:r>
              <a:rPr lang="en-US" altLang="en-US" sz="2000" dirty="0"/>
              <a:t>Information on how to complete the registration can be found on the website </a:t>
            </a:r>
            <a:r>
              <a:rPr lang="en-US" altLang="en-US" sz="2000" dirty="0">
                <a:hlinkClick r:id="rId2"/>
              </a:rPr>
              <a:t>https://telligenmd.qualitrac.com</a:t>
            </a:r>
            <a:r>
              <a:rPr lang="en-US" altLang="en-US" sz="2000" dirty="0"/>
              <a:t> </a:t>
            </a:r>
          </a:p>
          <a:p>
            <a:pPr>
              <a:buClr>
                <a:schemeClr val="tx1"/>
              </a:buClr>
            </a:pPr>
            <a:r>
              <a:rPr lang="en-US" altLang="en-US" sz="2000" dirty="0"/>
              <a:t>Click on the “Register” link in the center gray section of the website.</a:t>
            </a:r>
          </a:p>
          <a:p>
            <a:pPr marL="0" indent="0">
              <a:buNone/>
            </a:pPr>
            <a:endParaRPr lang="en-US" dirty="0"/>
          </a:p>
        </p:txBody>
      </p:sp>
      <p:sp>
        <p:nvSpPr>
          <p:cNvPr id="3" name="Text Placeholder 2">
            <a:extLst>
              <a:ext uri="{FF2B5EF4-FFF2-40B4-BE49-F238E27FC236}">
                <a16:creationId xmlns:a16="http://schemas.microsoft.com/office/drawing/2014/main" id="{0911E6C2-4880-137D-763D-E53FAFCC83A7}"/>
              </a:ext>
            </a:extLst>
          </p:cNvPr>
          <p:cNvSpPr>
            <a:spLocks noGrp="1"/>
          </p:cNvSpPr>
          <p:nvPr>
            <p:ph type="body" sz="quarter" idx="10"/>
          </p:nvPr>
        </p:nvSpPr>
        <p:spPr/>
        <p:txBody>
          <a:bodyPr/>
          <a:lstStyle/>
          <a:p>
            <a:r>
              <a:rPr lang="en-US" dirty="0"/>
              <a:t>Provider Portal Registration </a:t>
            </a:r>
          </a:p>
          <a:p>
            <a:endParaRPr lang="en-US" dirty="0"/>
          </a:p>
        </p:txBody>
      </p:sp>
      <p:pic>
        <p:nvPicPr>
          <p:cNvPr id="4" name="Picture 3">
            <a:extLst>
              <a:ext uri="{FF2B5EF4-FFF2-40B4-BE49-F238E27FC236}">
                <a16:creationId xmlns:a16="http://schemas.microsoft.com/office/drawing/2014/main" id="{55D6A06C-F941-FFD3-4ADF-B9F9DC3063F9}"/>
              </a:ext>
            </a:extLst>
          </p:cNvPr>
          <p:cNvPicPr>
            <a:picLocks noChangeAspect="1"/>
          </p:cNvPicPr>
          <p:nvPr/>
        </p:nvPicPr>
        <p:blipFill>
          <a:blip r:embed="rId3"/>
          <a:stretch>
            <a:fillRect/>
          </a:stretch>
        </p:blipFill>
        <p:spPr>
          <a:xfrm>
            <a:off x="1103243" y="2910347"/>
            <a:ext cx="9293087" cy="3109456"/>
          </a:xfrm>
          <a:prstGeom prst="rect">
            <a:avLst/>
          </a:prstGeom>
        </p:spPr>
      </p:pic>
      <p:sp>
        <p:nvSpPr>
          <p:cNvPr id="5" name="Arrow: Left 4">
            <a:extLst>
              <a:ext uri="{FF2B5EF4-FFF2-40B4-BE49-F238E27FC236}">
                <a16:creationId xmlns:a16="http://schemas.microsoft.com/office/drawing/2014/main" id="{8F30F114-D4B5-72A5-B2BB-998007BA7677}"/>
              </a:ext>
            </a:extLst>
          </p:cNvPr>
          <p:cNvSpPr/>
          <p:nvPr/>
        </p:nvSpPr>
        <p:spPr>
          <a:xfrm>
            <a:off x="6243484" y="5442157"/>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25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C64FAD-5D4D-68F8-4E6B-6D66A3E0F719}"/>
              </a:ext>
            </a:extLst>
          </p:cNvPr>
          <p:cNvSpPr>
            <a:spLocks noGrp="1"/>
          </p:cNvSpPr>
          <p:nvPr>
            <p:ph idx="1"/>
          </p:nvPr>
        </p:nvSpPr>
        <p:spPr/>
        <p:txBody>
          <a:bodyPr/>
          <a:lstStyle/>
          <a:p>
            <a:pPr lvl="0"/>
            <a:r>
              <a:rPr lang="en-US" sz="2000" dirty="0"/>
              <a:t>The Registration Process requires your organization to appoint individuals to authorize and administer your account.</a:t>
            </a:r>
          </a:p>
          <a:p>
            <a:pPr marL="914400" lvl="1" indent="-457200">
              <a:buFont typeface="+mj-lt"/>
              <a:buAutoNum type="arabicPeriod"/>
            </a:pPr>
            <a:r>
              <a:rPr lang="en-US" sz="2000" u="sng" dirty="0">
                <a:solidFill>
                  <a:schemeClr val="tx1"/>
                </a:solidFill>
              </a:rPr>
              <a:t>The Provider Executive</a:t>
            </a:r>
            <a:r>
              <a:rPr lang="en-US" sz="2000" dirty="0">
                <a:solidFill>
                  <a:schemeClr val="tx1"/>
                </a:solidFill>
              </a:rPr>
              <a:t>, i.e., is the duly authorized representative permitted to bind your organization, agrees to the terms and conditions of the Provider Portal Agreement. </a:t>
            </a:r>
            <a:r>
              <a:rPr lang="en-US" b="1" dirty="0"/>
              <a:t>(Someone with contracting and purchasing authority in your organization such as CEO, CFO, COO, etc.)</a:t>
            </a:r>
            <a:endParaRPr lang="en-US" sz="2000" b="1" dirty="0">
              <a:solidFill>
                <a:schemeClr val="tx1"/>
              </a:solidFill>
            </a:endParaRPr>
          </a:p>
          <a:p>
            <a:pPr marL="914400" lvl="1" indent="-457200">
              <a:buFont typeface="+mj-lt"/>
              <a:buAutoNum type="arabicPeriod"/>
            </a:pPr>
            <a:r>
              <a:rPr lang="en-US" sz="2000" dirty="0">
                <a:solidFill>
                  <a:schemeClr val="tx1"/>
                </a:solidFill>
              </a:rPr>
              <a:t>The Provider Executive designates one or more </a:t>
            </a:r>
            <a:r>
              <a:rPr lang="en-US" sz="2000" u="sng" dirty="0">
                <a:solidFill>
                  <a:schemeClr val="tx1"/>
                </a:solidFill>
              </a:rPr>
              <a:t>Authorized Officials </a:t>
            </a:r>
            <a:r>
              <a:rPr lang="en-US" sz="2000" dirty="0">
                <a:solidFill>
                  <a:schemeClr val="tx1"/>
                </a:solidFill>
              </a:rPr>
              <a:t>for your organization.  These individuals will manage provider accounts within your organization. </a:t>
            </a:r>
            <a:r>
              <a:rPr lang="en-US" sz="2000" b="1" dirty="0">
                <a:solidFill>
                  <a:schemeClr val="tx1"/>
                </a:solidFill>
              </a:rPr>
              <a:t>(No more than three (3) per organization)</a:t>
            </a:r>
          </a:p>
          <a:p>
            <a:pPr marL="914400" lvl="1" indent="-457200">
              <a:buFont typeface="+mj-lt"/>
              <a:buAutoNum type="arabicPeriod"/>
            </a:pPr>
            <a:r>
              <a:rPr lang="en-US" sz="2000" u="sng" dirty="0">
                <a:solidFill>
                  <a:schemeClr val="tx1"/>
                </a:solidFill>
              </a:rPr>
              <a:t>The Authorized Official</a:t>
            </a:r>
            <a:r>
              <a:rPr lang="en-US" sz="2000" dirty="0">
                <a:solidFill>
                  <a:schemeClr val="tx1"/>
                </a:solidFill>
              </a:rPr>
              <a:t>(s) complete(s) the Authorized Official Agreement and Registration Form.  </a:t>
            </a:r>
          </a:p>
          <a:p>
            <a:pPr marL="0" indent="0">
              <a:buNone/>
            </a:pPr>
            <a:endParaRPr lang="en-US" dirty="0"/>
          </a:p>
        </p:txBody>
      </p:sp>
      <p:sp>
        <p:nvSpPr>
          <p:cNvPr id="3" name="Text Placeholder 2">
            <a:extLst>
              <a:ext uri="{FF2B5EF4-FFF2-40B4-BE49-F238E27FC236}">
                <a16:creationId xmlns:a16="http://schemas.microsoft.com/office/drawing/2014/main" id="{AAD46FF2-01D3-8ECD-A49C-6F361DC5D4FC}"/>
              </a:ext>
            </a:extLst>
          </p:cNvPr>
          <p:cNvSpPr>
            <a:spLocks noGrp="1"/>
          </p:cNvSpPr>
          <p:nvPr>
            <p:ph type="body" sz="quarter" idx="10"/>
          </p:nvPr>
        </p:nvSpPr>
        <p:spPr/>
        <p:txBody>
          <a:bodyPr/>
          <a:lstStyle/>
          <a:p>
            <a:r>
              <a:rPr lang="en-US" dirty="0"/>
              <a:t>Provider Portal Registration </a:t>
            </a:r>
          </a:p>
          <a:p>
            <a:endParaRPr lang="en-US" dirty="0"/>
          </a:p>
        </p:txBody>
      </p:sp>
    </p:spTree>
    <p:extLst>
      <p:ext uri="{BB962C8B-B14F-4D97-AF65-F5344CB8AC3E}">
        <p14:creationId xmlns:p14="http://schemas.microsoft.com/office/powerpoint/2010/main" val="239933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18BA8-9AB0-5E11-DE81-50D83E967F61}"/>
              </a:ext>
            </a:extLst>
          </p:cNvPr>
          <p:cNvSpPr>
            <a:spLocks noGrp="1"/>
          </p:cNvSpPr>
          <p:nvPr>
            <p:ph idx="1"/>
          </p:nvPr>
        </p:nvSpPr>
        <p:spPr/>
        <p:txBody>
          <a:bodyPr/>
          <a:lstStyle/>
          <a:p>
            <a:pPr marL="0" indent="0">
              <a:buNone/>
            </a:pPr>
            <a:r>
              <a:rPr lang="en-US" dirty="0"/>
              <a:t>The registration can be completed in a few simple steps:</a:t>
            </a:r>
          </a:p>
          <a:p>
            <a:r>
              <a:rPr lang="en-US" dirty="0"/>
              <a:t>All forms are completed online. </a:t>
            </a:r>
          </a:p>
          <a:p>
            <a:r>
              <a:rPr lang="en-US" dirty="0"/>
              <a:t>Using DocuSign technology, the documents are routed via email to the appropriate parties for signature.  </a:t>
            </a:r>
          </a:p>
          <a:p>
            <a:r>
              <a:rPr lang="en-US" dirty="0"/>
              <a:t>Once everyone has signed, both the Provider Executive and the AO(s) receive a fully executed agreement for their records.</a:t>
            </a:r>
          </a:p>
          <a:p>
            <a:r>
              <a:rPr lang="en-US" dirty="0"/>
              <a:t>The Qualitrac Registration team will then complete the registration process and provide instructions to the AO(s).</a:t>
            </a:r>
          </a:p>
          <a:p>
            <a:r>
              <a:rPr lang="en-US" dirty="0"/>
              <a:t>The AO(s) from your organization will then need to create and manage provider accounts within your organization.  </a:t>
            </a:r>
            <a:endParaRPr lang="en-US" sz="1800" dirty="0"/>
          </a:p>
          <a:p>
            <a:pPr marL="0" indent="0">
              <a:buNone/>
            </a:pPr>
            <a:endParaRPr lang="en-US" dirty="0"/>
          </a:p>
        </p:txBody>
      </p:sp>
      <p:sp>
        <p:nvSpPr>
          <p:cNvPr id="3" name="Text Placeholder 2">
            <a:extLst>
              <a:ext uri="{FF2B5EF4-FFF2-40B4-BE49-F238E27FC236}">
                <a16:creationId xmlns:a16="http://schemas.microsoft.com/office/drawing/2014/main" id="{DE353DA3-381A-0292-B6F8-D65FFCC72E8F}"/>
              </a:ext>
            </a:extLst>
          </p:cNvPr>
          <p:cNvSpPr>
            <a:spLocks noGrp="1"/>
          </p:cNvSpPr>
          <p:nvPr>
            <p:ph type="body" sz="quarter" idx="10"/>
          </p:nvPr>
        </p:nvSpPr>
        <p:spPr/>
        <p:txBody>
          <a:bodyPr/>
          <a:lstStyle/>
          <a:p>
            <a:r>
              <a:rPr lang="en-US" dirty="0"/>
              <a:t>Provider Portal Registration </a:t>
            </a:r>
          </a:p>
          <a:p>
            <a:endParaRPr lang="en-US" dirty="0"/>
          </a:p>
        </p:txBody>
      </p:sp>
    </p:spTree>
    <p:extLst>
      <p:ext uri="{BB962C8B-B14F-4D97-AF65-F5344CB8AC3E}">
        <p14:creationId xmlns:p14="http://schemas.microsoft.com/office/powerpoint/2010/main" val="350852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1480D6-03E0-1CD3-A4CE-0B7EC86A6521}"/>
              </a:ext>
            </a:extLst>
          </p:cNvPr>
          <p:cNvSpPr>
            <a:spLocks noGrp="1"/>
          </p:cNvSpPr>
          <p:nvPr>
            <p:ph idx="1"/>
          </p:nvPr>
        </p:nvSpPr>
        <p:spPr/>
        <p:txBody>
          <a:bodyPr/>
          <a:lstStyle/>
          <a:p>
            <a:r>
              <a:rPr lang="en-US" dirty="0"/>
              <a:t>Two emails will be sent to the AO(s) once the registration packet is processed:</a:t>
            </a:r>
          </a:p>
          <a:p>
            <a:pPr marL="857250" lvl="2"/>
            <a:r>
              <a:rPr lang="en-US" sz="2200" dirty="0"/>
              <a:t>One from </a:t>
            </a:r>
            <a:r>
              <a:rPr lang="en-US" sz="2200" b="1" dirty="0">
                <a:hlinkClick r:id="rId2">
                  <a:extLst>
                    <a:ext uri="{A12FA001-AC4F-418D-AE19-62706E023703}">
                      <ahyp:hlinkClr xmlns:ahyp="http://schemas.microsoft.com/office/drawing/2018/hyperlinkcolor" val="tx"/>
                    </a:ext>
                  </a:extLst>
                </a:hlinkClick>
              </a:rPr>
              <a:t>QTRegistration@telligen.com</a:t>
            </a:r>
            <a:r>
              <a:rPr lang="en-US" sz="2200" b="1" dirty="0"/>
              <a:t> </a:t>
            </a:r>
            <a:r>
              <a:rPr lang="en-US" sz="2200" dirty="0"/>
              <a:t>with a username and link to the portal.</a:t>
            </a:r>
          </a:p>
          <a:p>
            <a:pPr marL="857250" lvl="2"/>
            <a:r>
              <a:rPr lang="en-US" sz="2200" dirty="0"/>
              <a:t>One from the Qualitrac system with a link to activate your account and create your password.</a:t>
            </a:r>
          </a:p>
          <a:p>
            <a:pPr marL="0" indent="0">
              <a:buNone/>
            </a:pPr>
            <a:endParaRPr lang="en-US" sz="2200" dirty="0"/>
          </a:p>
          <a:p>
            <a:r>
              <a:rPr lang="en-US" dirty="0"/>
              <a:t>Once the AO is logged in to the system, they can set up accounts for other individuals in the organization to access and use the portal</a:t>
            </a:r>
          </a:p>
        </p:txBody>
      </p:sp>
      <p:sp>
        <p:nvSpPr>
          <p:cNvPr id="3" name="Text Placeholder 2">
            <a:extLst>
              <a:ext uri="{FF2B5EF4-FFF2-40B4-BE49-F238E27FC236}">
                <a16:creationId xmlns:a16="http://schemas.microsoft.com/office/drawing/2014/main" id="{883AA1A9-8FBC-A319-7FB1-142E030B4894}"/>
              </a:ext>
            </a:extLst>
          </p:cNvPr>
          <p:cNvSpPr>
            <a:spLocks noGrp="1"/>
          </p:cNvSpPr>
          <p:nvPr>
            <p:ph type="body" sz="quarter" idx="10"/>
          </p:nvPr>
        </p:nvSpPr>
        <p:spPr/>
        <p:txBody>
          <a:bodyPr/>
          <a:lstStyle/>
          <a:p>
            <a:r>
              <a:rPr lang="en-US" dirty="0"/>
              <a:t>Provider Portal Registration </a:t>
            </a:r>
          </a:p>
          <a:p>
            <a:endParaRPr lang="en-US" dirty="0"/>
          </a:p>
        </p:txBody>
      </p:sp>
    </p:spTree>
    <p:extLst>
      <p:ext uri="{BB962C8B-B14F-4D97-AF65-F5344CB8AC3E}">
        <p14:creationId xmlns:p14="http://schemas.microsoft.com/office/powerpoint/2010/main" val="319464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55391B-8C65-2902-D8C2-F84E3438981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34FA41A-B77F-64C9-F4C8-3B4BDFDC0CCE}"/>
              </a:ext>
            </a:extLst>
          </p:cNvPr>
          <p:cNvSpPr>
            <a:spLocks noGrp="1"/>
          </p:cNvSpPr>
          <p:nvPr>
            <p:ph type="body" sz="quarter" idx="11"/>
          </p:nvPr>
        </p:nvSpPr>
        <p:spPr/>
        <p:txBody>
          <a:bodyPr/>
          <a:lstStyle/>
          <a:p>
            <a:r>
              <a:rPr lang="en-US" dirty="0"/>
              <a:t>Authorized Official (AO) Training</a:t>
            </a:r>
          </a:p>
          <a:p>
            <a:endParaRPr lang="en-US" dirty="0"/>
          </a:p>
        </p:txBody>
      </p:sp>
    </p:spTree>
    <p:extLst>
      <p:ext uri="{BB962C8B-B14F-4D97-AF65-F5344CB8AC3E}">
        <p14:creationId xmlns:p14="http://schemas.microsoft.com/office/powerpoint/2010/main" val="170671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668183-89B4-BE66-C904-7F30CFAE497F}"/>
              </a:ext>
            </a:extLst>
          </p:cNvPr>
          <p:cNvSpPr>
            <a:spLocks noGrp="1"/>
          </p:cNvSpPr>
          <p:nvPr>
            <p:ph idx="1"/>
          </p:nvPr>
        </p:nvSpPr>
        <p:spPr/>
        <p:txBody>
          <a:bodyPr/>
          <a:lstStyle/>
          <a:p>
            <a:pPr marL="0" indent="0">
              <a:buNone/>
            </a:pPr>
            <a:r>
              <a:rPr lang="en-US" sz="2800" dirty="0"/>
              <a:t>The AO training user guide can be found on the website on the </a:t>
            </a:r>
            <a:r>
              <a:rPr lang="en-US" sz="2800" b="1" dirty="0"/>
              <a:t>“Education &amp; Training” </a:t>
            </a:r>
            <a:r>
              <a:rPr lang="en-US" sz="2800" dirty="0"/>
              <a:t>page.</a:t>
            </a:r>
          </a:p>
          <a:p>
            <a:pPr marL="0" indent="0">
              <a:buNone/>
            </a:pPr>
            <a:r>
              <a:rPr lang="en-US" sz="2800" dirty="0"/>
              <a:t>The User Guide can assist you with:</a:t>
            </a:r>
          </a:p>
          <a:p>
            <a:pPr lvl="1"/>
            <a:r>
              <a:rPr lang="en-US" dirty="0"/>
              <a:t>Adding additional Users</a:t>
            </a:r>
          </a:p>
          <a:p>
            <a:pPr lvl="1"/>
            <a:r>
              <a:rPr lang="en-US" dirty="0"/>
              <a:t>Viewing User account details</a:t>
            </a:r>
          </a:p>
          <a:p>
            <a:pPr lvl="1"/>
            <a:r>
              <a:rPr lang="en-US" dirty="0"/>
              <a:t>How to help with password resets</a:t>
            </a:r>
          </a:p>
          <a:p>
            <a:pPr lvl="1"/>
            <a:r>
              <a:rPr lang="en-US" dirty="0"/>
              <a:t>Deactivating Users</a:t>
            </a:r>
          </a:p>
          <a:p>
            <a:r>
              <a:rPr lang="en-US" sz="2800" dirty="0"/>
              <a:t>The latest Authorized Official (AO) Training Guide can be found at:</a:t>
            </a:r>
          </a:p>
          <a:p>
            <a:pPr marL="457200" lvl="1" indent="0">
              <a:buNone/>
            </a:pPr>
            <a:r>
              <a:rPr lang="en-US" sz="2800" dirty="0">
                <a:hlinkClick r:id="rId2"/>
              </a:rPr>
              <a:t>https://telligenmd.qualitrac.com/Education-training/</a:t>
            </a:r>
            <a:endParaRPr lang="en-US" sz="2800" dirty="0"/>
          </a:p>
          <a:p>
            <a:endParaRPr lang="en-US" dirty="0"/>
          </a:p>
        </p:txBody>
      </p:sp>
      <p:sp>
        <p:nvSpPr>
          <p:cNvPr id="3" name="Text Placeholder 2">
            <a:extLst>
              <a:ext uri="{FF2B5EF4-FFF2-40B4-BE49-F238E27FC236}">
                <a16:creationId xmlns:a16="http://schemas.microsoft.com/office/drawing/2014/main" id="{983C9B72-26FA-BC26-866E-D85BBDBB72A8}"/>
              </a:ext>
            </a:extLst>
          </p:cNvPr>
          <p:cNvSpPr>
            <a:spLocks noGrp="1"/>
          </p:cNvSpPr>
          <p:nvPr>
            <p:ph type="body" sz="quarter" idx="10"/>
          </p:nvPr>
        </p:nvSpPr>
        <p:spPr/>
        <p:txBody>
          <a:bodyPr/>
          <a:lstStyle/>
          <a:p>
            <a:r>
              <a:rPr lang="en-US" dirty="0"/>
              <a:t>Authorized Official (AO) Training</a:t>
            </a:r>
          </a:p>
          <a:p>
            <a:endParaRPr lang="en-US" dirty="0"/>
          </a:p>
        </p:txBody>
      </p:sp>
    </p:spTree>
    <p:extLst>
      <p:ext uri="{BB962C8B-B14F-4D97-AF65-F5344CB8AC3E}">
        <p14:creationId xmlns:p14="http://schemas.microsoft.com/office/powerpoint/2010/main" val="179218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dirty="0"/>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3842464" y="2571750"/>
            <a:ext cx="3968036" cy="1714500"/>
          </a:xfrm>
        </p:spPr>
        <p:txBody>
          <a:bodyPr/>
          <a:lstStyle/>
          <a:p>
            <a:pPr algn="ctr"/>
            <a:r>
              <a:rPr lang="en-US" dirty="0"/>
              <a:t>Provider Portal:</a:t>
            </a:r>
          </a:p>
          <a:p>
            <a:pPr algn="ctr"/>
            <a:r>
              <a:rPr lang="en-US" dirty="0"/>
              <a:t>How to Log in </a:t>
            </a:r>
          </a:p>
        </p:txBody>
      </p:sp>
    </p:spTree>
    <p:extLst>
      <p:ext uri="{BB962C8B-B14F-4D97-AF65-F5344CB8AC3E}">
        <p14:creationId xmlns:p14="http://schemas.microsoft.com/office/powerpoint/2010/main" val="415198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8A19D5-52FE-492C-8025-1D591CC1CDFB}"/>
              </a:ext>
            </a:extLst>
          </p:cNvPr>
          <p:cNvSpPr>
            <a:spLocks noGrp="1"/>
          </p:cNvSpPr>
          <p:nvPr>
            <p:ph idx="1"/>
          </p:nvPr>
        </p:nvSpPr>
        <p:spPr>
          <a:xfrm>
            <a:off x="733425" y="1584579"/>
            <a:ext cx="8229600" cy="457200"/>
          </a:xfrm>
        </p:spPr>
        <p:txBody>
          <a:bodyPr/>
          <a:lstStyle/>
          <a:p>
            <a:pPr>
              <a:spcAft>
                <a:spcPts val="1200"/>
              </a:spcAft>
            </a:pPr>
            <a:r>
              <a:rPr lang="en-US" altLang="en-US" dirty="0"/>
              <a:t>Each user will be assigned a unique username for the portal.</a:t>
            </a:r>
          </a:p>
          <a:p>
            <a:r>
              <a:rPr lang="en-US" altLang="en-US" dirty="0"/>
              <a:t>Please go </a:t>
            </a:r>
            <a:r>
              <a:rPr lang="en-US" altLang="en-US" dirty="0">
                <a:solidFill>
                  <a:srgbClr val="FF0000"/>
                </a:solidFill>
                <a:hlinkClick r:id="rId2"/>
              </a:rPr>
              <a:t>https://telligenmd.Qualitrac.com</a:t>
            </a:r>
            <a:r>
              <a:rPr lang="en-US" altLang="en-US" dirty="0">
                <a:solidFill>
                  <a:srgbClr val="FF0000"/>
                </a:solidFill>
              </a:rPr>
              <a:t> </a:t>
            </a:r>
            <a:r>
              <a:rPr lang="en-US" altLang="en-US" dirty="0"/>
              <a:t>and use the sign-in link</a:t>
            </a:r>
            <a:endParaRPr lang="en-US" dirty="0"/>
          </a:p>
        </p:txBody>
      </p:sp>
      <p:sp>
        <p:nvSpPr>
          <p:cNvPr id="5" name="Text Placeholder 4">
            <a:extLst>
              <a:ext uri="{FF2B5EF4-FFF2-40B4-BE49-F238E27FC236}">
                <a16:creationId xmlns:a16="http://schemas.microsoft.com/office/drawing/2014/main" id="{6722EF5C-D9D0-4769-8041-68A68C90E7C1}"/>
              </a:ext>
            </a:extLst>
          </p:cNvPr>
          <p:cNvSpPr>
            <a:spLocks noGrp="1"/>
          </p:cNvSpPr>
          <p:nvPr>
            <p:ph type="body" sz="quarter" idx="10"/>
          </p:nvPr>
        </p:nvSpPr>
        <p:spPr/>
        <p:txBody>
          <a:bodyPr/>
          <a:lstStyle/>
          <a:p>
            <a:r>
              <a:rPr lang="en-US" dirty="0"/>
              <a:t>Provider Portal</a:t>
            </a:r>
          </a:p>
        </p:txBody>
      </p:sp>
    </p:spTree>
    <p:extLst>
      <p:ext uri="{BB962C8B-B14F-4D97-AF65-F5344CB8AC3E}">
        <p14:creationId xmlns:p14="http://schemas.microsoft.com/office/powerpoint/2010/main" val="92381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B3BF1-33C0-4911-AED0-2C345E81223F}"/>
              </a:ext>
            </a:extLst>
          </p:cNvPr>
          <p:cNvSpPr>
            <a:spLocks noGrp="1"/>
          </p:cNvSpPr>
          <p:nvPr>
            <p:ph idx="1"/>
          </p:nvPr>
        </p:nvSpPr>
        <p:spPr>
          <a:xfrm>
            <a:off x="609600" y="1306790"/>
            <a:ext cx="10972800" cy="3886201"/>
          </a:xfrm>
        </p:spPr>
        <p:txBody>
          <a:bodyPr/>
          <a:lstStyle/>
          <a:p>
            <a:r>
              <a:rPr lang="en-US" dirty="0"/>
              <a:t>Contact Information</a:t>
            </a:r>
          </a:p>
          <a:p>
            <a:r>
              <a:rPr lang="en-US" dirty="0"/>
              <a:t>Overview/Purpose</a:t>
            </a:r>
          </a:p>
          <a:p>
            <a:r>
              <a:rPr lang="en-US" dirty="0"/>
              <a:t>Housekeeping</a:t>
            </a:r>
          </a:p>
          <a:p>
            <a:r>
              <a:rPr lang="en-US" dirty="0"/>
              <a:t>Telligen/Maryland Medicaid Website </a:t>
            </a:r>
          </a:p>
          <a:p>
            <a:r>
              <a:rPr lang="en-US" dirty="0"/>
              <a:t>Authorized Officials</a:t>
            </a:r>
          </a:p>
          <a:p>
            <a:r>
              <a:rPr lang="en-US" dirty="0"/>
              <a:t>How to log-in</a:t>
            </a:r>
          </a:p>
          <a:p>
            <a:r>
              <a:rPr lang="en-US" dirty="0"/>
              <a:t>How to enter a review</a:t>
            </a:r>
          </a:p>
          <a:p>
            <a:r>
              <a:rPr lang="en-US" dirty="0"/>
              <a:t>Completing the Request for Information (RFI)</a:t>
            </a:r>
          </a:p>
          <a:p>
            <a:r>
              <a:rPr lang="en-US" dirty="0"/>
              <a:t>How to find a review outcome</a:t>
            </a:r>
          </a:p>
          <a:p>
            <a:r>
              <a:rPr lang="en-US" dirty="0"/>
              <a:t>Submitting a reconsideration/appeal</a:t>
            </a:r>
          </a:p>
          <a:p>
            <a:r>
              <a:rPr lang="en-US" dirty="0"/>
              <a:t>E-mail notifications</a:t>
            </a:r>
          </a:p>
          <a:p>
            <a:r>
              <a:rPr lang="en-US" dirty="0"/>
              <a:t>Questions</a:t>
            </a:r>
          </a:p>
          <a:p>
            <a:endParaRPr lang="en-US" dirty="0"/>
          </a:p>
        </p:txBody>
      </p:sp>
      <p:sp>
        <p:nvSpPr>
          <p:cNvPr id="4" name="Text Placeholder 3">
            <a:extLst>
              <a:ext uri="{FF2B5EF4-FFF2-40B4-BE49-F238E27FC236}">
                <a16:creationId xmlns:a16="http://schemas.microsoft.com/office/drawing/2014/main" id="{4BD8ADC0-FDC4-4BE8-B2B4-83EF44046E55}"/>
              </a:ext>
            </a:extLst>
          </p:cNvPr>
          <p:cNvSpPr>
            <a:spLocks noGrp="1"/>
          </p:cNvSpPr>
          <p:nvPr>
            <p:ph type="body" sz="quarter" idx="10"/>
          </p:nvPr>
        </p:nvSpPr>
        <p:spPr/>
        <p:txBody>
          <a:bodyPr/>
          <a:lstStyle/>
          <a:p>
            <a:r>
              <a:rPr lang="en-US" dirty="0"/>
              <a:t>Agenda</a:t>
            </a:r>
          </a:p>
        </p:txBody>
      </p:sp>
    </p:spTree>
    <p:extLst>
      <p:ext uri="{BB962C8B-B14F-4D97-AF65-F5344CB8AC3E}">
        <p14:creationId xmlns:p14="http://schemas.microsoft.com/office/powerpoint/2010/main" val="1885909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8A19D5-52FE-492C-8025-1D591CC1CDFB}"/>
              </a:ext>
            </a:extLst>
          </p:cNvPr>
          <p:cNvSpPr>
            <a:spLocks noGrp="1"/>
          </p:cNvSpPr>
          <p:nvPr>
            <p:ph sz="half" idx="1"/>
          </p:nvPr>
        </p:nvSpPr>
        <p:spPr>
          <a:xfrm>
            <a:off x="609600" y="1447801"/>
            <a:ext cx="5384800" cy="4343401"/>
          </a:xfrm>
        </p:spPr>
        <p:txBody>
          <a:bodyPr>
            <a:normAutofit/>
          </a:bodyPr>
          <a:lstStyle/>
          <a:p>
            <a:pPr marL="457200" indent="-457200">
              <a:buFont typeface="+mj-lt"/>
              <a:buAutoNum type="arabicPeriod"/>
            </a:pPr>
            <a:r>
              <a:rPr lang="en-US" b="1" dirty="0"/>
              <a:t>Enter Username: </a:t>
            </a:r>
            <a:r>
              <a:rPr lang="en-US" dirty="0"/>
              <a:t>Use the username that you were sent in the set-up email.</a:t>
            </a:r>
          </a:p>
          <a:p>
            <a:pPr marL="457200" indent="-457200">
              <a:buFont typeface="+mj-lt"/>
              <a:buAutoNum type="arabicPeriod"/>
            </a:pPr>
            <a:endParaRPr lang="en-US" dirty="0"/>
          </a:p>
          <a:p>
            <a:pPr marL="457200" indent="-457200">
              <a:buFont typeface="+mj-lt"/>
              <a:buAutoNum type="arabicPeriod"/>
            </a:pPr>
            <a:r>
              <a:rPr lang="en-US" b="1" dirty="0"/>
              <a:t>Enter Password: </a:t>
            </a:r>
            <a:r>
              <a:rPr lang="en-US" dirty="0"/>
              <a:t>Use the temporary password you were sent in the set-up email. </a:t>
            </a:r>
          </a:p>
          <a:p>
            <a:pPr marL="457200" indent="-457200">
              <a:buFont typeface="+mj-lt"/>
              <a:buAutoNum type="arabicPeriod"/>
            </a:pPr>
            <a:r>
              <a:rPr lang="en-US" dirty="0"/>
              <a:t>Click </a:t>
            </a:r>
            <a:r>
              <a:rPr lang="en-US" b="1" dirty="0"/>
              <a:t>Sign In </a:t>
            </a:r>
            <a:r>
              <a:rPr lang="en-US" dirty="0"/>
              <a:t>to access the system</a:t>
            </a:r>
          </a:p>
          <a:p>
            <a:pPr marL="457200" indent="-457200">
              <a:buFont typeface="+mj-lt"/>
              <a:buAutoNum type="arabicPeriod"/>
            </a:pPr>
            <a:endParaRPr lang="en-US" dirty="0"/>
          </a:p>
          <a:p>
            <a:pPr marL="457200" indent="-457200">
              <a:buFont typeface="+mj-lt"/>
              <a:buAutoNum type="arabicPeriod"/>
            </a:pPr>
            <a:r>
              <a:rPr lang="en-US" dirty="0"/>
              <a:t>Use the reset password link at the bottom to reset password after your first log in and anytime your password needs reset.</a:t>
            </a:r>
          </a:p>
        </p:txBody>
      </p:sp>
      <p:pic>
        <p:nvPicPr>
          <p:cNvPr id="8" name="Picture 7">
            <a:extLst>
              <a:ext uri="{FF2B5EF4-FFF2-40B4-BE49-F238E27FC236}">
                <a16:creationId xmlns:a16="http://schemas.microsoft.com/office/drawing/2014/main" id="{71A12AB6-43DA-4C92-95ED-F2969F67DBED}"/>
              </a:ext>
            </a:extLst>
          </p:cNvPr>
          <p:cNvPicPr>
            <a:picLocks noChangeAspect="1"/>
          </p:cNvPicPr>
          <p:nvPr/>
        </p:nvPicPr>
        <p:blipFill>
          <a:blip r:embed="rId2"/>
          <a:stretch>
            <a:fillRect/>
          </a:stretch>
        </p:blipFill>
        <p:spPr>
          <a:xfrm>
            <a:off x="7348092" y="1447801"/>
            <a:ext cx="3083815" cy="4343401"/>
          </a:xfrm>
          <a:prstGeom prst="rect">
            <a:avLst/>
          </a:prstGeom>
          <a:noFill/>
          <a:ln>
            <a:noFill/>
          </a:ln>
          <a:effectLst>
            <a:outerShdw blurRad="190500" algn="tl" rotWithShape="0">
              <a:srgbClr val="000000">
                <a:alpha val="70000"/>
              </a:srgbClr>
            </a:outerShdw>
          </a:effectLst>
        </p:spPr>
      </p:pic>
      <p:sp>
        <p:nvSpPr>
          <p:cNvPr id="5" name="Text Placeholder 4">
            <a:extLst>
              <a:ext uri="{FF2B5EF4-FFF2-40B4-BE49-F238E27FC236}">
                <a16:creationId xmlns:a16="http://schemas.microsoft.com/office/drawing/2014/main" id="{6722EF5C-D9D0-4769-8041-68A68C90E7C1}"/>
              </a:ext>
            </a:extLst>
          </p:cNvPr>
          <p:cNvSpPr>
            <a:spLocks noGrp="1"/>
          </p:cNvSpPr>
          <p:nvPr>
            <p:ph type="body" sz="quarter" idx="10"/>
          </p:nvPr>
        </p:nvSpPr>
        <p:spPr>
          <a:xfrm>
            <a:off x="609600" y="533400"/>
            <a:ext cx="8636000" cy="685800"/>
          </a:xfrm>
        </p:spPr>
        <p:txBody>
          <a:bodyPr>
            <a:normAutofit/>
          </a:bodyPr>
          <a:lstStyle/>
          <a:p>
            <a:r>
              <a:rPr lang="en-US" dirty="0"/>
              <a:t>Signing into the Provider Portal</a:t>
            </a:r>
          </a:p>
        </p:txBody>
      </p:sp>
    </p:spTree>
    <p:extLst>
      <p:ext uri="{BB962C8B-B14F-4D97-AF65-F5344CB8AC3E}">
        <p14:creationId xmlns:p14="http://schemas.microsoft.com/office/powerpoint/2010/main" val="185970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22EF5C-D9D0-4769-8041-68A68C90E7C1}"/>
              </a:ext>
            </a:extLst>
          </p:cNvPr>
          <p:cNvSpPr>
            <a:spLocks noGrp="1"/>
          </p:cNvSpPr>
          <p:nvPr>
            <p:ph type="body" sz="quarter" idx="10"/>
          </p:nvPr>
        </p:nvSpPr>
        <p:spPr>
          <a:xfrm>
            <a:off x="609600" y="533400"/>
            <a:ext cx="8636000" cy="685800"/>
          </a:xfrm>
        </p:spPr>
        <p:txBody>
          <a:bodyPr>
            <a:normAutofit/>
          </a:bodyPr>
          <a:lstStyle/>
          <a:p>
            <a:r>
              <a:rPr lang="en-US" dirty="0"/>
              <a:t>Portal</a:t>
            </a:r>
          </a:p>
        </p:txBody>
      </p:sp>
      <p:pic>
        <p:nvPicPr>
          <p:cNvPr id="11" name="Content Placeholder 10">
            <a:extLst>
              <a:ext uri="{FF2B5EF4-FFF2-40B4-BE49-F238E27FC236}">
                <a16:creationId xmlns:a16="http://schemas.microsoft.com/office/drawing/2014/main" id="{0996004A-A317-49E5-8B8E-737308A6AC5E}"/>
              </a:ext>
            </a:extLst>
          </p:cNvPr>
          <p:cNvPicPr>
            <a:picLocks noGrp="1" noChangeAspect="1"/>
          </p:cNvPicPr>
          <p:nvPr>
            <p:ph idx="1"/>
          </p:nvPr>
        </p:nvPicPr>
        <p:blipFill>
          <a:blip r:embed="rId2"/>
          <a:stretch>
            <a:fillRect/>
          </a:stretch>
        </p:blipFill>
        <p:spPr>
          <a:xfrm>
            <a:off x="609600" y="1565139"/>
            <a:ext cx="10972800" cy="41087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48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8641B-5392-4ED1-A967-4B0DABA912BD}"/>
              </a:ext>
            </a:extLst>
          </p:cNvPr>
          <p:cNvSpPr>
            <a:spLocks noGrp="1"/>
          </p:cNvSpPr>
          <p:nvPr>
            <p:ph type="body" sz="quarter" idx="10"/>
          </p:nvPr>
        </p:nvSpPr>
        <p:spPr/>
        <p:txBody>
          <a:bodyPr/>
          <a:lstStyle/>
          <a:p>
            <a:r>
              <a:rPr lang="en-US" dirty="0"/>
              <a:t>Provider Portal: Landing Page</a:t>
            </a:r>
          </a:p>
        </p:txBody>
      </p:sp>
      <p:sp>
        <p:nvSpPr>
          <p:cNvPr id="7" name="TextBox 6">
            <a:extLst>
              <a:ext uri="{FF2B5EF4-FFF2-40B4-BE49-F238E27FC236}">
                <a16:creationId xmlns:a16="http://schemas.microsoft.com/office/drawing/2014/main" id="{AA19C33A-FD3A-413A-873D-ECBBA4DEA22F}"/>
              </a:ext>
            </a:extLst>
          </p:cNvPr>
          <p:cNvSpPr txBox="1"/>
          <p:nvPr/>
        </p:nvSpPr>
        <p:spPr>
          <a:xfrm>
            <a:off x="585134" y="1868625"/>
            <a:ext cx="10867390" cy="3939540"/>
          </a:xfrm>
          <a:prstGeom prst="rect">
            <a:avLst/>
          </a:prstGeom>
          <a:noFill/>
        </p:spPr>
        <p:txBody>
          <a:bodyPr wrap="square" rtlCol="0">
            <a:spAutoFit/>
          </a:bodyPr>
          <a:lstStyle/>
          <a:p>
            <a:pPr>
              <a:tabLst>
                <a:tab pos="1025525" algn="l"/>
              </a:tabLst>
            </a:pPr>
            <a:r>
              <a:rPr lang="en-US" sz="1600" dirty="0"/>
              <a:t>This is the Telligen Provider Portal Menu Bar.  This will remain available to you wherever you are in the system.</a:t>
            </a:r>
          </a:p>
          <a:p>
            <a:pPr>
              <a:tabLst>
                <a:tab pos="1025525" algn="l"/>
              </a:tabLst>
            </a:pPr>
            <a:endParaRPr lang="en-US" dirty="0"/>
          </a:p>
          <a:p>
            <a:pPr>
              <a:tabLst>
                <a:tab pos="1025525" algn="l"/>
              </a:tabLst>
            </a:pPr>
            <a:r>
              <a:rPr lang="en-US" dirty="0"/>
              <a:t>	  The Qualitrac Logo will take you back to the landing page from wherever you are currently working at in the system.  </a:t>
            </a:r>
          </a:p>
          <a:p>
            <a:endParaRPr lang="en-US" dirty="0"/>
          </a:p>
          <a:p>
            <a:r>
              <a:rPr lang="en-US" dirty="0"/>
              <a:t>        The bell icon notifies the user of notifications and system messages</a:t>
            </a:r>
          </a:p>
          <a:p>
            <a:endParaRPr lang="en-US" dirty="0"/>
          </a:p>
          <a:p>
            <a:r>
              <a:rPr lang="en-US" dirty="0"/>
              <a:t>        The “magnifying glass” icon will open search options for you to search for a specific case or a specific member to view the details.</a:t>
            </a:r>
          </a:p>
          <a:p>
            <a:endParaRPr lang="en-US" dirty="0"/>
          </a:p>
          <a:p>
            <a:endParaRPr lang="en-US" dirty="0"/>
          </a:p>
          <a:p>
            <a:endParaRPr lang="en-US" dirty="0"/>
          </a:p>
          <a:p>
            <a:r>
              <a:rPr lang="en-US" dirty="0"/>
              <a:t>          This is utilized to view and manage your profile.  If your phone number or email address changes, you can use this section to update the details.  </a:t>
            </a:r>
          </a:p>
        </p:txBody>
      </p:sp>
      <p:pic>
        <p:nvPicPr>
          <p:cNvPr id="8" name="Picture 7">
            <a:extLst>
              <a:ext uri="{FF2B5EF4-FFF2-40B4-BE49-F238E27FC236}">
                <a16:creationId xmlns:a16="http://schemas.microsoft.com/office/drawing/2014/main" id="{6651D290-C774-4C2B-BAE5-9666B7B59710}"/>
              </a:ext>
            </a:extLst>
          </p:cNvPr>
          <p:cNvPicPr>
            <a:picLocks noChangeAspect="1"/>
          </p:cNvPicPr>
          <p:nvPr/>
        </p:nvPicPr>
        <p:blipFill rotWithShape="1">
          <a:blip r:embed="rId2"/>
          <a:srcRect b="22617"/>
          <a:stretch/>
        </p:blipFill>
        <p:spPr>
          <a:xfrm>
            <a:off x="479138" y="2352133"/>
            <a:ext cx="1181100" cy="303952"/>
          </a:xfrm>
          <a:prstGeom prst="rect">
            <a:avLst/>
          </a:prstGeom>
          <a:ln>
            <a:solidFill>
              <a:schemeClr val="accent1"/>
            </a:solidFill>
          </a:ln>
        </p:spPr>
      </p:pic>
      <p:pic>
        <p:nvPicPr>
          <p:cNvPr id="9" name="Picture 8">
            <a:extLst>
              <a:ext uri="{FF2B5EF4-FFF2-40B4-BE49-F238E27FC236}">
                <a16:creationId xmlns:a16="http://schemas.microsoft.com/office/drawing/2014/main" id="{C5EECDE8-99A2-487F-9D63-44CD940E93CF}"/>
              </a:ext>
            </a:extLst>
          </p:cNvPr>
          <p:cNvPicPr>
            <a:picLocks noChangeAspect="1"/>
          </p:cNvPicPr>
          <p:nvPr/>
        </p:nvPicPr>
        <p:blipFill rotWithShape="1">
          <a:blip r:embed="rId3"/>
          <a:srcRect t="15630" r="18378" b="21798"/>
          <a:stretch/>
        </p:blipFill>
        <p:spPr>
          <a:xfrm>
            <a:off x="537893" y="3761188"/>
            <a:ext cx="579036" cy="303953"/>
          </a:xfrm>
          <a:prstGeom prst="rect">
            <a:avLst/>
          </a:prstGeom>
          <a:ln>
            <a:solidFill>
              <a:schemeClr val="accent1"/>
            </a:solidFill>
          </a:ln>
        </p:spPr>
      </p:pic>
      <p:pic>
        <p:nvPicPr>
          <p:cNvPr id="10" name="Picture 9">
            <a:extLst>
              <a:ext uri="{FF2B5EF4-FFF2-40B4-BE49-F238E27FC236}">
                <a16:creationId xmlns:a16="http://schemas.microsoft.com/office/drawing/2014/main" id="{EF072E86-E63E-4B45-86AC-D58DDDA40CDD}"/>
              </a:ext>
            </a:extLst>
          </p:cNvPr>
          <p:cNvPicPr>
            <a:picLocks noChangeAspect="1"/>
          </p:cNvPicPr>
          <p:nvPr/>
        </p:nvPicPr>
        <p:blipFill rotWithShape="1">
          <a:blip r:embed="rId4"/>
          <a:srcRect t="17721" b="14384"/>
          <a:stretch/>
        </p:blipFill>
        <p:spPr>
          <a:xfrm>
            <a:off x="522568" y="5163381"/>
            <a:ext cx="723900" cy="303952"/>
          </a:xfrm>
          <a:prstGeom prst="rect">
            <a:avLst/>
          </a:prstGeom>
          <a:ln>
            <a:solidFill>
              <a:schemeClr val="accent1"/>
            </a:solidFill>
          </a:ln>
        </p:spPr>
      </p:pic>
      <p:pic>
        <p:nvPicPr>
          <p:cNvPr id="13" name="Picture 12">
            <a:extLst>
              <a:ext uri="{FF2B5EF4-FFF2-40B4-BE49-F238E27FC236}">
                <a16:creationId xmlns:a16="http://schemas.microsoft.com/office/drawing/2014/main" id="{DE48B4CE-5AED-47F1-A110-739A5F26E4F5}"/>
              </a:ext>
            </a:extLst>
          </p:cNvPr>
          <p:cNvPicPr>
            <a:picLocks noChangeAspect="1"/>
          </p:cNvPicPr>
          <p:nvPr/>
        </p:nvPicPr>
        <p:blipFill rotWithShape="1">
          <a:blip r:embed="rId5">
            <a:alphaModFix/>
          </a:blip>
          <a:srcRect t="14397"/>
          <a:stretch/>
        </p:blipFill>
        <p:spPr>
          <a:xfrm>
            <a:off x="522568" y="3139593"/>
            <a:ext cx="609685" cy="367056"/>
          </a:xfrm>
          <a:prstGeom prst="rect">
            <a:avLst/>
          </a:prstGeom>
          <a:blipFill dpi="0" rotWithShape="1">
            <a:blip r:embed="rId6">
              <a:alphaModFix amt="99000"/>
            </a:blip>
            <a:srcRect/>
            <a:tile tx="0" ty="0" sx="100000" sy="100000" flip="none" algn="tl"/>
          </a:blipFill>
          <a:ln>
            <a:solidFill>
              <a:schemeClr val="accent1"/>
            </a:solidFill>
          </a:ln>
        </p:spPr>
      </p:pic>
      <p:pic>
        <p:nvPicPr>
          <p:cNvPr id="17" name="Content Placeholder 16">
            <a:extLst>
              <a:ext uri="{FF2B5EF4-FFF2-40B4-BE49-F238E27FC236}">
                <a16:creationId xmlns:a16="http://schemas.microsoft.com/office/drawing/2014/main" id="{29438D3C-F8AC-447F-B7B5-97B5E7EFFF1C}"/>
              </a:ext>
            </a:extLst>
          </p:cNvPr>
          <p:cNvPicPr>
            <a:picLocks noGrp="1" noChangeAspect="1"/>
          </p:cNvPicPr>
          <p:nvPr>
            <p:ph idx="1"/>
          </p:nvPr>
        </p:nvPicPr>
        <p:blipFill>
          <a:blip r:embed="rId7"/>
          <a:stretch>
            <a:fillRect/>
          </a:stretch>
        </p:blipFill>
        <p:spPr>
          <a:xfrm>
            <a:off x="249439" y="1300397"/>
            <a:ext cx="10972800" cy="345989"/>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AFD375F-4A17-490E-97C0-0D9037830B8C}"/>
              </a:ext>
            </a:extLst>
          </p:cNvPr>
          <p:cNvPicPr>
            <a:picLocks noChangeAspect="1"/>
          </p:cNvPicPr>
          <p:nvPr/>
        </p:nvPicPr>
        <p:blipFill>
          <a:blip r:embed="rId8"/>
          <a:stretch>
            <a:fillRect/>
          </a:stretch>
        </p:blipFill>
        <p:spPr>
          <a:xfrm>
            <a:off x="537893" y="4623634"/>
            <a:ext cx="460088" cy="369332"/>
          </a:xfrm>
          <a:prstGeom prst="rect">
            <a:avLst/>
          </a:prstGeom>
          <a:ln>
            <a:solidFill>
              <a:schemeClr val="accent1"/>
            </a:solidFill>
          </a:ln>
        </p:spPr>
      </p:pic>
      <p:sp>
        <p:nvSpPr>
          <p:cNvPr id="12" name="TextBox 11">
            <a:extLst>
              <a:ext uri="{FF2B5EF4-FFF2-40B4-BE49-F238E27FC236}">
                <a16:creationId xmlns:a16="http://schemas.microsoft.com/office/drawing/2014/main" id="{E86AA1AF-2C9D-47C8-87CB-1B5A093FD3D9}"/>
              </a:ext>
            </a:extLst>
          </p:cNvPr>
          <p:cNvSpPr txBox="1"/>
          <p:nvPr/>
        </p:nvSpPr>
        <p:spPr>
          <a:xfrm>
            <a:off x="1246468" y="4623634"/>
            <a:ext cx="5979522" cy="369332"/>
          </a:xfrm>
          <a:prstGeom prst="rect">
            <a:avLst/>
          </a:prstGeom>
          <a:noFill/>
        </p:spPr>
        <p:txBody>
          <a:bodyPr wrap="none" rtlCol="0">
            <a:spAutoFit/>
          </a:bodyPr>
          <a:lstStyle/>
          <a:p>
            <a:r>
              <a:rPr lang="en-US" dirty="0"/>
              <a:t>This icon allows for quick access to the users Task List</a:t>
            </a:r>
          </a:p>
        </p:txBody>
      </p:sp>
    </p:spTree>
    <p:extLst>
      <p:ext uri="{BB962C8B-B14F-4D97-AF65-F5344CB8AC3E}">
        <p14:creationId xmlns:p14="http://schemas.microsoft.com/office/powerpoint/2010/main" val="66703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823859" y="1402591"/>
            <a:ext cx="4267200" cy="4547937"/>
          </a:xfrm>
        </p:spPr>
        <p:txBody>
          <a:bodyPr/>
          <a:lstStyle/>
          <a:p>
            <a:r>
              <a:rPr lang="en-US" b="1" dirty="0"/>
              <a:t>Start Tasks </a:t>
            </a:r>
            <a:r>
              <a:rPr lang="en-US" dirty="0"/>
              <a:t>will take you to the task queue to view any reviews where additional information has been requested</a:t>
            </a:r>
          </a:p>
          <a:p>
            <a:r>
              <a:rPr lang="en-US" b="1" dirty="0"/>
              <a:t>Search</a:t>
            </a:r>
            <a:r>
              <a:rPr lang="en-US" dirty="0"/>
              <a:t> will allow you to search for a member or a case.  Just like the magnifying class at the top of the page.</a:t>
            </a:r>
          </a:p>
          <a:p>
            <a:r>
              <a:rPr lang="en-US" b="1" dirty="0"/>
              <a:t>Portal</a:t>
            </a:r>
            <a:r>
              <a:rPr lang="en-US" dirty="0"/>
              <a:t> will take you to the portal or to the task queue.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dirty="0"/>
              <a:t>Telligen Provider Portal – Landing Page</a:t>
            </a:r>
          </a:p>
        </p:txBody>
      </p:sp>
      <p:pic>
        <p:nvPicPr>
          <p:cNvPr id="5" name="Picture 4">
            <a:extLst>
              <a:ext uri="{FF2B5EF4-FFF2-40B4-BE49-F238E27FC236}">
                <a16:creationId xmlns:a16="http://schemas.microsoft.com/office/drawing/2014/main" id="{2EEE1D28-667E-4D99-B870-E94B8B1BD038}"/>
              </a:ext>
            </a:extLst>
          </p:cNvPr>
          <p:cNvPicPr>
            <a:picLocks noChangeAspect="1"/>
          </p:cNvPicPr>
          <p:nvPr/>
        </p:nvPicPr>
        <p:blipFill>
          <a:blip r:embed="rId2"/>
          <a:stretch>
            <a:fillRect/>
          </a:stretch>
        </p:blipFill>
        <p:spPr>
          <a:xfrm>
            <a:off x="5865867" y="1616370"/>
            <a:ext cx="3876675" cy="3625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778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dirty="0"/>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3066471" y="2781300"/>
            <a:ext cx="8248074" cy="1714500"/>
          </a:xfrm>
        </p:spPr>
        <p:txBody>
          <a:bodyPr/>
          <a:lstStyle/>
          <a:p>
            <a:r>
              <a:rPr lang="en-US" dirty="0"/>
              <a:t>Submitting a Review</a:t>
            </a:r>
          </a:p>
        </p:txBody>
      </p:sp>
    </p:spTree>
    <p:extLst>
      <p:ext uri="{BB962C8B-B14F-4D97-AF65-F5344CB8AC3E}">
        <p14:creationId xmlns:p14="http://schemas.microsoft.com/office/powerpoint/2010/main" val="79866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1969168" y="1624264"/>
            <a:ext cx="8241632" cy="2033337"/>
          </a:xfrm>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dirty="0"/>
              <a:t>Telligen Provider Portal – Adding a New Review</a:t>
            </a:r>
          </a:p>
        </p:txBody>
      </p:sp>
      <p:pic>
        <p:nvPicPr>
          <p:cNvPr id="6" name="Picture 5">
            <a:extLst>
              <a:ext uri="{FF2B5EF4-FFF2-40B4-BE49-F238E27FC236}">
                <a16:creationId xmlns:a16="http://schemas.microsoft.com/office/drawing/2014/main" id="{DF60026E-F6B4-4459-A8C4-4126526F94A9}"/>
              </a:ext>
            </a:extLst>
          </p:cNvPr>
          <p:cNvPicPr>
            <a:picLocks noChangeAspect="1"/>
          </p:cNvPicPr>
          <p:nvPr/>
        </p:nvPicPr>
        <p:blipFill>
          <a:blip r:embed="rId2"/>
          <a:stretch>
            <a:fillRect/>
          </a:stretch>
        </p:blipFill>
        <p:spPr>
          <a:xfrm>
            <a:off x="6346157" y="1624264"/>
            <a:ext cx="3876675" cy="3625259"/>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E29B346-6998-43E0-A04B-9FC82B4B98FF}"/>
              </a:ext>
            </a:extLst>
          </p:cNvPr>
          <p:cNvSpPr txBox="1"/>
          <p:nvPr/>
        </p:nvSpPr>
        <p:spPr>
          <a:xfrm>
            <a:off x="1289133" y="1845397"/>
            <a:ext cx="4292270" cy="2308324"/>
          </a:xfrm>
          <a:prstGeom prst="rect">
            <a:avLst/>
          </a:prstGeom>
          <a:noFill/>
        </p:spPr>
        <p:txBody>
          <a:bodyPr wrap="square" rtlCol="0">
            <a:spAutoFit/>
          </a:bodyPr>
          <a:lstStyle/>
          <a:p>
            <a:r>
              <a:rPr lang="en-US" dirty="0"/>
              <a:t>Click on the                       box or the          “magnifying glass” icon             in the tool bar to access the member search screen to look for information on a member or to start a new review.</a:t>
            </a:r>
          </a:p>
          <a:p>
            <a:endParaRPr lang="en-US" dirty="0"/>
          </a:p>
          <a:p>
            <a:endParaRPr lang="en-US" dirty="0"/>
          </a:p>
        </p:txBody>
      </p:sp>
      <p:pic>
        <p:nvPicPr>
          <p:cNvPr id="8" name="Picture 7">
            <a:extLst>
              <a:ext uri="{FF2B5EF4-FFF2-40B4-BE49-F238E27FC236}">
                <a16:creationId xmlns:a16="http://schemas.microsoft.com/office/drawing/2014/main" id="{145ED64A-D5C8-4BF4-B4AF-4467C6C277DF}"/>
              </a:ext>
            </a:extLst>
          </p:cNvPr>
          <p:cNvPicPr>
            <a:picLocks noChangeAspect="1"/>
          </p:cNvPicPr>
          <p:nvPr/>
        </p:nvPicPr>
        <p:blipFill>
          <a:blip r:embed="rId3"/>
          <a:stretch>
            <a:fillRect/>
          </a:stretch>
        </p:blipFill>
        <p:spPr>
          <a:xfrm>
            <a:off x="2944730" y="1845397"/>
            <a:ext cx="981075" cy="295275"/>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956046A4-CEC9-4B39-96F6-A8679612063B}"/>
              </a:ext>
            </a:extLst>
          </p:cNvPr>
          <p:cNvPicPr>
            <a:picLocks noChangeAspect="1"/>
          </p:cNvPicPr>
          <p:nvPr/>
        </p:nvPicPr>
        <p:blipFill>
          <a:blip r:embed="rId4"/>
          <a:stretch>
            <a:fillRect/>
          </a:stretch>
        </p:blipFill>
        <p:spPr>
          <a:xfrm>
            <a:off x="4087003" y="2140672"/>
            <a:ext cx="603556" cy="329213"/>
          </a:xfrm>
          <a:prstGeom prst="rect">
            <a:avLst/>
          </a:prstGeom>
        </p:spPr>
      </p:pic>
    </p:spTree>
    <p:extLst>
      <p:ext uri="{BB962C8B-B14F-4D97-AF65-F5344CB8AC3E}">
        <p14:creationId xmlns:p14="http://schemas.microsoft.com/office/powerpoint/2010/main" val="18710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1969168" y="1624264"/>
            <a:ext cx="8241632" cy="2033337"/>
          </a:xfrm>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dirty="0"/>
              <a:t>Telligen Provider Portal – Adding a New Review</a:t>
            </a:r>
          </a:p>
        </p:txBody>
      </p:sp>
      <p:sp>
        <p:nvSpPr>
          <p:cNvPr id="5" name="TextBox 4">
            <a:extLst>
              <a:ext uri="{FF2B5EF4-FFF2-40B4-BE49-F238E27FC236}">
                <a16:creationId xmlns:a16="http://schemas.microsoft.com/office/drawing/2014/main" id="{817D95ED-ACCC-4F9E-88B4-589F496E2ECD}"/>
              </a:ext>
            </a:extLst>
          </p:cNvPr>
          <p:cNvSpPr txBox="1"/>
          <p:nvPr/>
        </p:nvSpPr>
        <p:spPr>
          <a:xfrm>
            <a:off x="1016235" y="1473828"/>
            <a:ext cx="8848202" cy="2031325"/>
          </a:xfrm>
          <a:prstGeom prst="rect">
            <a:avLst/>
          </a:prstGeom>
          <a:noFill/>
        </p:spPr>
        <p:txBody>
          <a:bodyPr wrap="square" rtlCol="0">
            <a:spAutoFit/>
          </a:bodyPr>
          <a:lstStyle/>
          <a:p>
            <a:r>
              <a:rPr lang="en-US" b="1" dirty="0"/>
              <a:t>How To Locate a Member:</a:t>
            </a:r>
          </a:p>
          <a:p>
            <a:pPr marL="285750" indent="-285750">
              <a:buFont typeface="Arial" panose="020B0604020202020204" pitchFamily="34" charset="0"/>
              <a:buChar char="•"/>
            </a:pPr>
            <a:r>
              <a:rPr lang="en-US" dirty="0"/>
              <a:t>Enter the Member’s ID and Date of Birth OR</a:t>
            </a:r>
          </a:p>
          <a:p>
            <a:pPr marL="285750" indent="-285750">
              <a:buFont typeface="Arial" panose="020B0604020202020204" pitchFamily="34" charset="0"/>
              <a:buChar char="•"/>
            </a:pPr>
            <a:r>
              <a:rPr lang="en-US" dirty="0"/>
              <a:t>Enter the member’s First Name, Last Name, and Date of Birth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NOTE: The Member ID and the Date of Birth must match with what is on file in the MMIS system to locate the member information or to begin a new review for that member.  </a:t>
            </a:r>
          </a:p>
        </p:txBody>
      </p:sp>
      <p:pic>
        <p:nvPicPr>
          <p:cNvPr id="9" name="Picture 8">
            <a:extLst>
              <a:ext uri="{FF2B5EF4-FFF2-40B4-BE49-F238E27FC236}">
                <a16:creationId xmlns:a16="http://schemas.microsoft.com/office/drawing/2014/main" id="{0CB70600-D175-47D7-A78E-DB40E36F3B54}"/>
              </a:ext>
            </a:extLst>
          </p:cNvPr>
          <p:cNvPicPr>
            <a:picLocks noChangeAspect="1"/>
          </p:cNvPicPr>
          <p:nvPr/>
        </p:nvPicPr>
        <p:blipFill>
          <a:blip r:embed="rId2"/>
          <a:stretch>
            <a:fillRect/>
          </a:stretch>
        </p:blipFill>
        <p:spPr>
          <a:xfrm>
            <a:off x="921798" y="3465435"/>
            <a:ext cx="9289002" cy="2371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278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1969168" y="1624264"/>
            <a:ext cx="8241632" cy="2033337"/>
          </a:xfrm>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dirty="0"/>
              <a:t>Telligen Provider Portal – Adding a New Review</a:t>
            </a:r>
          </a:p>
        </p:txBody>
      </p:sp>
      <p:sp>
        <p:nvSpPr>
          <p:cNvPr id="5" name="TextBox 4">
            <a:extLst>
              <a:ext uri="{FF2B5EF4-FFF2-40B4-BE49-F238E27FC236}">
                <a16:creationId xmlns:a16="http://schemas.microsoft.com/office/drawing/2014/main" id="{817D95ED-ACCC-4F9E-88B4-589F496E2ECD}"/>
              </a:ext>
            </a:extLst>
          </p:cNvPr>
          <p:cNvSpPr txBox="1"/>
          <p:nvPr/>
        </p:nvSpPr>
        <p:spPr>
          <a:xfrm>
            <a:off x="856673" y="1023358"/>
            <a:ext cx="8767618" cy="1600438"/>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000" dirty="0"/>
              <a:t>The member(s) matching the criteria entered will populate</a:t>
            </a:r>
          </a:p>
          <a:p>
            <a:pPr marL="285750" indent="-285750">
              <a:buFont typeface="Arial" panose="020B0604020202020204" pitchFamily="34" charset="0"/>
              <a:buChar char="•"/>
            </a:pPr>
            <a:r>
              <a:rPr lang="en-US" sz="2000" dirty="0"/>
              <a:t>Select the appropriate member</a:t>
            </a:r>
          </a:p>
          <a:p>
            <a:pPr marL="742950" lvl="1" indent="-285750">
              <a:buFont typeface="Arial" panose="020B0604020202020204" pitchFamily="34" charset="0"/>
              <a:buChar char="•"/>
            </a:pPr>
            <a:r>
              <a:rPr lang="en-US" sz="2000" dirty="0"/>
              <a:t>Click on any of the data fields in blue to access the member information or to start a new review for the member.  </a:t>
            </a:r>
          </a:p>
        </p:txBody>
      </p:sp>
      <p:pic>
        <p:nvPicPr>
          <p:cNvPr id="8" name="Picture 7">
            <a:extLst>
              <a:ext uri="{FF2B5EF4-FFF2-40B4-BE49-F238E27FC236}">
                <a16:creationId xmlns:a16="http://schemas.microsoft.com/office/drawing/2014/main" id="{6B404FB3-AD2A-4768-A812-B3B4D766B61D}"/>
              </a:ext>
            </a:extLst>
          </p:cNvPr>
          <p:cNvPicPr>
            <a:picLocks noChangeAspect="1"/>
          </p:cNvPicPr>
          <p:nvPr/>
        </p:nvPicPr>
        <p:blipFill>
          <a:blip r:embed="rId2"/>
          <a:stretch>
            <a:fillRect/>
          </a:stretch>
        </p:blipFill>
        <p:spPr>
          <a:xfrm>
            <a:off x="1406536" y="2767463"/>
            <a:ext cx="8683403" cy="2933483"/>
          </a:xfrm>
          <a:prstGeom prst="rect">
            <a:avLst/>
          </a:prstGeom>
          <a:ln>
            <a:noFill/>
          </a:ln>
          <a:effectLst>
            <a:outerShdw blurRad="190500" algn="tl" rotWithShape="0">
              <a:srgbClr val="000000">
                <a:alpha val="70000"/>
              </a:srgbClr>
            </a:outerShdw>
          </a:effectLst>
        </p:spPr>
      </p:pic>
      <p:sp>
        <p:nvSpPr>
          <p:cNvPr id="6" name="Arrow: Up 5">
            <a:extLst>
              <a:ext uri="{FF2B5EF4-FFF2-40B4-BE49-F238E27FC236}">
                <a16:creationId xmlns:a16="http://schemas.microsoft.com/office/drawing/2014/main" id="{E330FF86-7C35-4C8D-AFE0-048DD689B0C2}"/>
              </a:ext>
            </a:extLst>
          </p:cNvPr>
          <p:cNvSpPr/>
          <p:nvPr/>
        </p:nvSpPr>
        <p:spPr>
          <a:xfrm>
            <a:off x="3172691" y="5233736"/>
            <a:ext cx="304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72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35344-8456-452D-A481-C071F1D9AC03}"/>
              </a:ext>
            </a:extLst>
          </p:cNvPr>
          <p:cNvSpPr>
            <a:spLocks noGrp="1"/>
          </p:cNvSpPr>
          <p:nvPr>
            <p:ph idx="1"/>
          </p:nvPr>
        </p:nvSpPr>
        <p:spPr>
          <a:xfrm>
            <a:off x="720436" y="1219200"/>
            <a:ext cx="10141528" cy="3733801"/>
          </a:xfrm>
        </p:spPr>
        <p:txBody>
          <a:bodyPr/>
          <a:lstStyle/>
          <a:p>
            <a:r>
              <a:rPr lang="en-US" b="1" dirty="0"/>
              <a:t>The Member </a:t>
            </a:r>
            <a:r>
              <a:rPr lang="en-US" b="1" dirty="0">
                <a:latin typeface="+mn-lt"/>
              </a:rPr>
              <a:t>Hub:</a:t>
            </a:r>
          </a:p>
          <a:p>
            <a:pPr lvl="1"/>
            <a:r>
              <a:rPr lang="en-US" dirty="0">
                <a:latin typeface="+mn-lt"/>
              </a:rPr>
              <a:t>The Telligen Provider Portal allows you </a:t>
            </a:r>
            <a:r>
              <a:rPr lang="en-US" dirty="0">
                <a:effectLst/>
                <a:latin typeface="+mn-lt"/>
              </a:rPr>
              <a:t>to view information related to this member based on rights </a:t>
            </a:r>
            <a:r>
              <a:rPr lang="en-US" dirty="0">
                <a:latin typeface="+mn-lt"/>
              </a:rPr>
              <a:t>of </a:t>
            </a:r>
            <a:r>
              <a:rPr lang="en-US" dirty="0">
                <a:effectLst/>
                <a:latin typeface="+mn-lt"/>
              </a:rPr>
              <a:t>your role. </a:t>
            </a:r>
          </a:p>
          <a:p>
            <a:pPr lvl="1"/>
            <a:r>
              <a:rPr lang="en-US" dirty="0"/>
              <a:t>You will be able to see their contact information</a:t>
            </a:r>
          </a:p>
          <a:p>
            <a:pPr lvl="1"/>
            <a:r>
              <a:rPr lang="en-US" dirty="0"/>
              <a:t>You will be able to see any reviews that have been submitted for them on behalf of your organization. </a:t>
            </a:r>
          </a:p>
          <a:p>
            <a:pPr marL="0" indent="0">
              <a:buNone/>
            </a:pPr>
            <a:endParaRPr lang="en-US" dirty="0"/>
          </a:p>
        </p:txBody>
      </p:sp>
      <p:sp>
        <p:nvSpPr>
          <p:cNvPr id="4" name="Text Placeholder 3">
            <a:extLst>
              <a:ext uri="{FF2B5EF4-FFF2-40B4-BE49-F238E27FC236}">
                <a16:creationId xmlns:a16="http://schemas.microsoft.com/office/drawing/2014/main" id="{592C1228-57D9-4AB1-B488-D82192BC57F7}"/>
              </a:ext>
            </a:extLst>
          </p:cNvPr>
          <p:cNvSpPr>
            <a:spLocks noGrp="1"/>
          </p:cNvSpPr>
          <p:nvPr>
            <p:ph type="body" sz="quarter" idx="10"/>
          </p:nvPr>
        </p:nvSpPr>
        <p:spPr/>
        <p:txBody>
          <a:bodyPr/>
          <a:lstStyle/>
          <a:p>
            <a:r>
              <a:rPr lang="en-US" dirty="0"/>
              <a:t>Telligen Provider Portal – Adding a new review</a:t>
            </a:r>
          </a:p>
        </p:txBody>
      </p:sp>
      <p:pic>
        <p:nvPicPr>
          <p:cNvPr id="6" name="Picture 5">
            <a:extLst>
              <a:ext uri="{FF2B5EF4-FFF2-40B4-BE49-F238E27FC236}">
                <a16:creationId xmlns:a16="http://schemas.microsoft.com/office/drawing/2014/main" id="{B8A6133D-42B6-F1A2-CFE3-FB61FB620137}"/>
              </a:ext>
            </a:extLst>
          </p:cNvPr>
          <p:cNvPicPr>
            <a:picLocks noChangeAspect="1"/>
          </p:cNvPicPr>
          <p:nvPr/>
        </p:nvPicPr>
        <p:blipFill>
          <a:blip r:embed="rId2"/>
          <a:stretch>
            <a:fillRect/>
          </a:stretch>
        </p:blipFill>
        <p:spPr>
          <a:xfrm>
            <a:off x="924232" y="3531366"/>
            <a:ext cx="10048568" cy="1421635"/>
          </a:xfrm>
          <a:prstGeom prst="rect">
            <a:avLst/>
          </a:prstGeom>
        </p:spPr>
      </p:pic>
    </p:spTree>
    <p:extLst>
      <p:ext uri="{BB962C8B-B14F-4D97-AF65-F5344CB8AC3E}">
        <p14:creationId xmlns:p14="http://schemas.microsoft.com/office/powerpoint/2010/main" val="245516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34601-2535-407A-B79E-F5B8E0C46921}"/>
              </a:ext>
            </a:extLst>
          </p:cNvPr>
          <p:cNvSpPr>
            <a:spLocks noGrp="1"/>
          </p:cNvSpPr>
          <p:nvPr>
            <p:ph idx="1"/>
          </p:nvPr>
        </p:nvSpPr>
        <p:spPr>
          <a:xfrm>
            <a:off x="609600" y="1219200"/>
            <a:ext cx="8229600" cy="990600"/>
          </a:xfrm>
        </p:spPr>
        <p:txBody>
          <a:bodyPr/>
          <a:lstStyle/>
          <a:p>
            <a:r>
              <a:rPr lang="en-US" dirty="0"/>
              <a:t>Clicking on the </a:t>
            </a:r>
            <a:r>
              <a:rPr lang="en-US" b="1" i="1" dirty="0"/>
              <a:t>View Member Details </a:t>
            </a:r>
            <a:r>
              <a:rPr lang="en-US" dirty="0"/>
              <a:t>box opens the window to provide the user with more information for the member.</a:t>
            </a:r>
          </a:p>
          <a:p>
            <a:pPr marL="0" indent="0">
              <a:buNone/>
            </a:pPr>
            <a:endParaRPr lang="en-US" dirty="0"/>
          </a:p>
        </p:txBody>
      </p:sp>
      <p:sp>
        <p:nvSpPr>
          <p:cNvPr id="4" name="Text Placeholder 3">
            <a:extLst>
              <a:ext uri="{FF2B5EF4-FFF2-40B4-BE49-F238E27FC236}">
                <a16:creationId xmlns:a16="http://schemas.microsoft.com/office/drawing/2014/main" id="{7A0D71B6-6710-4844-B908-26A85493B4E0}"/>
              </a:ext>
            </a:extLst>
          </p:cNvPr>
          <p:cNvSpPr>
            <a:spLocks noGrp="1"/>
          </p:cNvSpPr>
          <p:nvPr>
            <p:ph type="body" sz="quarter" idx="10"/>
          </p:nvPr>
        </p:nvSpPr>
        <p:spPr/>
        <p:txBody>
          <a:bodyPr/>
          <a:lstStyle/>
          <a:p>
            <a:r>
              <a:rPr lang="en-US" dirty="0"/>
              <a:t>Telligen Provider Portal – View Member Details</a:t>
            </a:r>
          </a:p>
        </p:txBody>
      </p:sp>
      <p:pic>
        <p:nvPicPr>
          <p:cNvPr id="5" name="Picture 4">
            <a:extLst>
              <a:ext uri="{FF2B5EF4-FFF2-40B4-BE49-F238E27FC236}">
                <a16:creationId xmlns:a16="http://schemas.microsoft.com/office/drawing/2014/main" id="{CF3D67A4-4454-6B23-C90A-CC26457163A3}"/>
              </a:ext>
            </a:extLst>
          </p:cNvPr>
          <p:cNvPicPr>
            <a:picLocks noChangeAspect="1"/>
          </p:cNvPicPr>
          <p:nvPr/>
        </p:nvPicPr>
        <p:blipFill>
          <a:blip r:embed="rId2"/>
          <a:stretch>
            <a:fillRect/>
          </a:stretch>
        </p:blipFill>
        <p:spPr>
          <a:xfrm>
            <a:off x="806246" y="2252675"/>
            <a:ext cx="10097729" cy="2755771"/>
          </a:xfrm>
          <a:prstGeom prst="rect">
            <a:avLst/>
          </a:prstGeom>
        </p:spPr>
      </p:pic>
    </p:spTree>
    <p:extLst>
      <p:ext uri="{BB962C8B-B14F-4D97-AF65-F5344CB8AC3E}">
        <p14:creationId xmlns:p14="http://schemas.microsoft.com/office/powerpoint/2010/main" val="339630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B1CF2B-CF68-05EF-3BDE-CC40B0EDC6DB}"/>
              </a:ext>
            </a:extLst>
          </p:cNvPr>
          <p:cNvSpPr>
            <a:spLocks noGrp="1"/>
          </p:cNvSpPr>
          <p:nvPr>
            <p:ph idx="1"/>
          </p:nvPr>
        </p:nvSpPr>
        <p:spPr/>
        <p:txBody>
          <a:bodyPr/>
          <a:lstStyle/>
          <a:p>
            <a:pPr marL="0" indent="0">
              <a:buNone/>
            </a:pPr>
            <a:r>
              <a:rPr lang="en-US" b="1" dirty="0"/>
              <a:t>Program Director</a:t>
            </a:r>
          </a:p>
          <a:p>
            <a:pPr marL="0" indent="0">
              <a:buNone/>
            </a:pPr>
            <a:r>
              <a:rPr lang="en-US" dirty="0"/>
              <a:t>Rhonda McLaughlin</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Website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r>
              <a:rPr lang="en-US" dirty="0">
                <a:solidFill>
                  <a:prstClr val="black"/>
                </a:solidFill>
                <a:latin typeface="Century Gothic"/>
                <a:hlinkClick r:id="rId2"/>
              </a:rPr>
              <a:t>https://telligenmd.Qualitrac.com</a:t>
            </a:r>
            <a:endParaRPr lang="en-US"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entury Gothic"/>
              </a:rPr>
              <a:t>Maryland Call Center &amp; Provider Help Desk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prstClr val="black"/>
                </a:solidFill>
                <a:effectLst/>
                <a:latin typeface="Century Gothic"/>
              </a:rPr>
              <a:t>Email: </a:t>
            </a:r>
            <a:r>
              <a:rPr lang="en-US" sz="2000" b="0" i="1" dirty="0">
                <a:solidFill>
                  <a:prstClr val="black"/>
                </a:solidFill>
                <a:effectLst/>
                <a:latin typeface="Calibri" panose="020F0502020204030204" pitchFamily="34" charset="0"/>
                <a:ea typeface="Calibri" panose="020F0502020204030204" pitchFamily="34" charset="0"/>
                <a:hlinkClick r:id="rId3"/>
              </a:rPr>
              <a:t>MarylandUCSupport@telligen.com</a:t>
            </a:r>
            <a:endParaRPr lang="en-US" sz="2000" b="0" i="1" dirty="0">
              <a:solidFill>
                <a:prstClr val="black"/>
              </a:solidFill>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a:rPr>
              <a:t>Toll-Free Phone: 888-276-7075</a:t>
            </a:r>
          </a:p>
          <a:p>
            <a:pPr marL="0" marR="0" lvl="0" indent="0" algn="l" defTabSz="914400" rtl="0" eaLnBrk="1" fontAlgn="auto" latinLnBrk="0" hangingPunct="1">
              <a:lnSpc>
                <a:spcPct val="100000"/>
              </a:lnSpc>
              <a:spcBef>
                <a:spcPts val="0"/>
              </a:spcBef>
              <a:spcAft>
                <a:spcPts val="0"/>
              </a:spcAft>
              <a:buClrTx/>
              <a:buSzTx/>
              <a:buNone/>
              <a:tabLst/>
              <a:defRPr/>
            </a:pPr>
            <a:endParaRPr lang="en-US" sz="20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a:p>
            <a:pPr marL="0" indent="0">
              <a:buFontTx/>
              <a:buNone/>
              <a:defRPr/>
            </a:pPr>
            <a:r>
              <a:rPr lang="en-US" sz="2000" b="1" dirty="0">
                <a:solidFill>
                  <a:prstClr val="black"/>
                </a:solidFill>
                <a:latin typeface="Century Gothic"/>
              </a:rPr>
              <a:t>Portal Registration Questions</a:t>
            </a:r>
          </a:p>
          <a:p>
            <a:pPr marL="342900" indent="-342900">
              <a:buFont typeface="Arial" panose="020B0604020202020204" pitchFamily="34" charset="0"/>
              <a:buChar char="•"/>
              <a:defRPr/>
            </a:pPr>
            <a:r>
              <a:rPr lang="en-US" sz="2000" dirty="0">
                <a:solidFill>
                  <a:prstClr val="black"/>
                </a:solidFill>
                <a:latin typeface="Century Gothic"/>
              </a:rPr>
              <a:t>Email:  </a:t>
            </a:r>
            <a:r>
              <a:rPr lang="en-US" sz="2000" dirty="0">
                <a:solidFill>
                  <a:prstClr val="black"/>
                </a:solidFill>
                <a:latin typeface="Century Gothic"/>
                <a:hlinkClick r:id="rId4"/>
              </a:rPr>
              <a:t>qtregistration@telligen.com</a:t>
            </a:r>
            <a:endParaRPr lang="en-US" sz="2000" dirty="0">
              <a:solidFill>
                <a:prstClr val="black"/>
              </a:solidFill>
              <a:latin typeface="Century Gothic"/>
            </a:endParaRPr>
          </a:p>
          <a:p>
            <a:pPr marL="342900" indent="-342900">
              <a:buFont typeface="Arial" panose="020B0604020202020204" pitchFamily="34" charset="0"/>
              <a:buChar char="•"/>
              <a:defRPr/>
            </a:pPr>
            <a:r>
              <a:rPr lang="en-US" sz="2000" dirty="0">
                <a:solidFill>
                  <a:prstClr val="black"/>
                </a:solidFill>
                <a:latin typeface="Century Gothic"/>
              </a:rPr>
              <a:t>Toll-Free Phone: </a:t>
            </a:r>
            <a:r>
              <a:rPr lang="en-US" dirty="0">
                <a:solidFill>
                  <a:prstClr val="black"/>
                </a:solidFill>
                <a:latin typeface="Century Gothic"/>
              </a:rPr>
              <a:t>888-276-7075</a:t>
            </a:r>
            <a:endParaRPr lang="en-US" sz="2000" dirty="0">
              <a:solidFill>
                <a:prstClr val="black"/>
              </a:solidFill>
              <a:latin typeface="Century Gothic"/>
            </a:endParaRP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7DAACDCA-FFA0-8EFA-A4F3-93687EE0D87C}"/>
              </a:ext>
            </a:extLst>
          </p:cNvPr>
          <p:cNvSpPr>
            <a:spLocks noGrp="1"/>
          </p:cNvSpPr>
          <p:nvPr>
            <p:ph type="body" sz="quarter" idx="10"/>
          </p:nvPr>
        </p:nvSpPr>
        <p:spPr/>
        <p:txBody>
          <a:bodyPr/>
          <a:lstStyle/>
          <a:p>
            <a:r>
              <a:rPr lang="en-US" dirty="0"/>
              <a:t>Contact Us</a:t>
            </a:r>
          </a:p>
        </p:txBody>
      </p:sp>
    </p:spTree>
    <p:extLst>
      <p:ext uri="{BB962C8B-B14F-4D97-AF65-F5344CB8AC3E}">
        <p14:creationId xmlns:p14="http://schemas.microsoft.com/office/powerpoint/2010/main" val="1441554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E62DF-F609-440A-99BE-68D545077A49}"/>
              </a:ext>
            </a:extLst>
          </p:cNvPr>
          <p:cNvSpPr>
            <a:spLocks noGrp="1"/>
          </p:cNvSpPr>
          <p:nvPr>
            <p:ph idx="1"/>
          </p:nvPr>
        </p:nvSpPr>
        <p:spPr>
          <a:xfrm>
            <a:off x="891309" y="1318492"/>
            <a:ext cx="8229600" cy="2285999"/>
          </a:xfrm>
        </p:spPr>
        <p:txBody>
          <a:bodyPr/>
          <a:lstStyle/>
          <a:p>
            <a:pPr marL="0" indent="0">
              <a:buNone/>
            </a:pPr>
            <a:r>
              <a:rPr lang="en-US" dirty="0"/>
              <a:t>The </a:t>
            </a:r>
            <a:r>
              <a:rPr lang="en-US" b="1" dirty="0"/>
              <a:t>Utilization Management Panel </a:t>
            </a:r>
            <a:r>
              <a:rPr lang="en-US" dirty="0"/>
              <a:t>will contain all information related to all UM reviews submitted for the member on behalf of your organization or those that were shared with your organization  through the provider visibility panel </a:t>
            </a:r>
          </a:p>
          <a:p>
            <a:pPr marL="0" indent="0">
              <a:buNone/>
            </a:pPr>
            <a:r>
              <a:rPr lang="en-US" dirty="0"/>
              <a:t>Use the             button to start a new request.</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1E77C25B-228F-4C91-B2D2-2CBCFD3C5F97}"/>
              </a:ext>
            </a:extLst>
          </p:cNvPr>
          <p:cNvSpPr>
            <a:spLocks noGrp="1"/>
          </p:cNvSpPr>
          <p:nvPr>
            <p:ph type="body" sz="quarter" idx="10"/>
          </p:nvPr>
        </p:nvSpPr>
        <p:spPr>
          <a:xfrm>
            <a:off x="660401" y="185883"/>
            <a:ext cx="7924800" cy="457200"/>
          </a:xfrm>
        </p:spPr>
        <p:txBody>
          <a:bodyPr/>
          <a:lstStyle/>
          <a:p>
            <a:r>
              <a:rPr lang="en-US"/>
              <a:t>Telligen Provider Portal – Utilization Management Panel</a:t>
            </a:r>
            <a:endParaRPr lang="en-US" dirty="0"/>
          </a:p>
        </p:txBody>
      </p:sp>
      <p:pic>
        <p:nvPicPr>
          <p:cNvPr id="6" name="Picture 5">
            <a:extLst>
              <a:ext uri="{FF2B5EF4-FFF2-40B4-BE49-F238E27FC236}">
                <a16:creationId xmlns:a16="http://schemas.microsoft.com/office/drawing/2014/main" id="{9DDB95C1-5078-4860-B103-82DAFF6F883C}"/>
              </a:ext>
            </a:extLst>
          </p:cNvPr>
          <p:cNvPicPr>
            <a:picLocks noChangeAspect="1"/>
          </p:cNvPicPr>
          <p:nvPr/>
        </p:nvPicPr>
        <p:blipFill rotWithShape="1">
          <a:blip r:embed="rId2"/>
          <a:srcRect l="18624" t="20122" r="9368" b="22862"/>
          <a:stretch/>
        </p:blipFill>
        <p:spPr>
          <a:xfrm>
            <a:off x="2043962" y="2684227"/>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284FC94E-DFDB-05AE-6444-8876F3792917}"/>
              </a:ext>
            </a:extLst>
          </p:cNvPr>
          <p:cNvPicPr>
            <a:picLocks noChangeAspect="1"/>
          </p:cNvPicPr>
          <p:nvPr/>
        </p:nvPicPr>
        <p:blipFill>
          <a:blip r:embed="rId3"/>
          <a:stretch>
            <a:fillRect/>
          </a:stretch>
        </p:blipFill>
        <p:spPr>
          <a:xfrm>
            <a:off x="1101212" y="3300691"/>
            <a:ext cx="9370143" cy="1751119"/>
          </a:xfrm>
          <a:prstGeom prst="rect">
            <a:avLst/>
          </a:prstGeom>
        </p:spPr>
      </p:pic>
      <p:sp>
        <p:nvSpPr>
          <p:cNvPr id="7" name="Arrow: Left 6">
            <a:extLst>
              <a:ext uri="{FF2B5EF4-FFF2-40B4-BE49-F238E27FC236}">
                <a16:creationId xmlns:a16="http://schemas.microsoft.com/office/drawing/2014/main" id="{9AABA278-A91B-A9AF-BE60-034233A8ADD7}"/>
              </a:ext>
            </a:extLst>
          </p:cNvPr>
          <p:cNvSpPr/>
          <p:nvPr/>
        </p:nvSpPr>
        <p:spPr>
          <a:xfrm>
            <a:off x="10481188" y="426720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73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E62DF-F609-440A-99BE-68D545077A49}"/>
              </a:ext>
            </a:extLst>
          </p:cNvPr>
          <p:cNvSpPr>
            <a:spLocks noGrp="1"/>
          </p:cNvSpPr>
          <p:nvPr>
            <p:ph idx="1"/>
          </p:nvPr>
        </p:nvSpPr>
        <p:spPr>
          <a:xfrm>
            <a:off x="891309" y="1318492"/>
            <a:ext cx="8229600" cy="4090906"/>
          </a:xfrm>
        </p:spPr>
        <p:txBody>
          <a:bodyPr/>
          <a:lstStyle/>
          <a:p>
            <a:pPr marL="0" indent="0">
              <a:buNone/>
            </a:pPr>
            <a:r>
              <a:rPr lang="en-US" dirty="0"/>
              <a:t>The following panels will be required for your request: </a:t>
            </a:r>
          </a:p>
          <a:p>
            <a:r>
              <a:rPr lang="en-US" b="1" dirty="0"/>
              <a:t>Authorization Request</a:t>
            </a:r>
          </a:p>
          <a:p>
            <a:r>
              <a:rPr lang="en-US" b="1" dirty="0"/>
              <a:t>Dates of Service</a:t>
            </a:r>
          </a:p>
          <a:p>
            <a:r>
              <a:rPr lang="en-US" b="1" dirty="0"/>
              <a:t>Coverage</a:t>
            </a:r>
          </a:p>
          <a:p>
            <a:r>
              <a:rPr lang="en-US" b="1" dirty="0"/>
              <a:t>Providers</a:t>
            </a:r>
          </a:p>
          <a:p>
            <a:r>
              <a:rPr lang="en-US" b="1" dirty="0"/>
              <a:t>Provider Organization Visibility</a:t>
            </a:r>
          </a:p>
          <a:p>
            <a:r>
              <a:rPr lang="en-US" b="1" dirty="0"/>
              <a:t>Diagnosis</a:t>
            </a:r>
          </a:p>
          <a:p>
            <a:r>
              <a:rPr lang="en-US" b="1" dirty="0"/>
              <a:t>Procedures</a:t>
            </a:r>
          </a:p>
          <a:p>
            <a:r>
              <a:rPr lang="en-US" b="1" dirty="0"/>
              <a:t>Documentation </a:t>
            </a:r>
          </a:p>
          <a:p>
            <a:pPr marL="0" indent="0">
              <a:buNone/>
            </a:pPr>
            <a:endParaRPr lang="en-US" dirty="0"/>
          </a:p>
          <a:p>
            <a:pPr marL="0" indent="0">
              <a:buNone/>
            </a:pPr>
            <a:r>
              <a:rPr lang="en-US" dirty="0"/>
              <a:t>We will review each of these sections</a:t>
            </a:r>
          </a:p>
        </p:txBody>
      </p:sp>
      <p:sp>
        <p:nvSpPr>
          <p:cNvPr id="4" name="Text Placeholder 3">
            <a:extLst>
              <a:ext uri="{FF2B5EF4-FFF2-40B4-BE49-F238E27FC236}">
                <a16:creationId xmlns:a16="http://schemas.microsoft.com/office/drawing/2014/main" id="{1E77C25B-228F-4C91-B2D2-2CBCFD3C5F97}"/>
              </a:ext>
            </a:extLst>
          </p:cNvPr>
          <p:cNvSpPr>
            <a:spLocks noGrp="1"/>
          </p:cNvSpPr>
          <p:nvPr>
            <p:ph type="body" sz="quarter" idx="10"/>
          </p:nvPr>
        </p:nvSpPr>
        <p:spPr>
          <a:xfrm>
            <a:off x="660401" y="185883"/>
            <a:ext cx="7924800" cy="457200"/>
          </a:xfrm>
        </p:spPr>
        <p:txBody>
          <a:bodyPr/>
          <a:lstStyle/>
          <a:p>
            <a:r>
              <a:rPr lang="en-US" dirty="0"/>
              <a:t>Telligen Provider Portal – Required sections</a:t>
            </a:r>
          </a:p>
        </p:txBody>
      </p:sp>
    </p:spTree>
    <p:extLst>
      <p:ext uri="{BB962C8B-B14F-4D97-AF65-F5344CB8AC3E}">
        <p14:creationId xmlns:p14="http://schemas.microsoft.com/office/powerpoint/2010/main" val="369115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7B529-7B7B-4821-A352-33FCC974ADB2}"/>
              </a:ext>
            </a:extLst>
          </p:cNvPr>
          <p:cNvSpPr>
            <a:spLocks noGrp="1"/>
          </p:cNvSpPr>
          <p:nvPr>
            <p:ph idx="1"/>
          </p:nvPr>
        </p:nvSpPr>
        <p:spPr>
          <a:xfrm>
            <a:off x="812800" y="1373911"/>
            <a:ext cx="8229600" cy="1600200"/>
          </a:xfrm>
        </p:spPr>
        <p:txBody>
          <a:bodyPr/>
          <a:lstStyle/>
          <a:p>
            <a:pPr marL="0" indent="0">
              <a:buNone/>
            </a:pPr>
            <a:r>
              <a:rPr lang="en-US" dirty="0"/>
              <a:t>To begin a new request, fill in the </a:t>
            </a:r>
            <a:r>
              <a:rPr lang="en-US" b="1" dirty="0"/>
              <a:t>Authorization Request </a:t>
            </a:r>
            <a:r>
              <a:rPr lang="en-US" dirty="0"/>
              <a:t>panel.  </a:t>
            </a:r>
          </a:p>
          <a:p>
            <a:r>
              <a:rPr lang="en-US" dirty="0"/>
              <a:t>Date will prepopulate with the current date</a:t>
            </a:r>
          </a:p>
          <a:p>
            <a:pPr marL="457200" indent="-457200">
              <a:buFont typeface="+mj-lt"/>
              <a:buAutoNum type="arabicPeriod"/>
            </a:pPr>
            <a:endParaRPr lang="en-US" dirty="0"/>
          </a:p>
        </p:txBody>
      </p:sp>
      <p:sp>
        <p:nvSpPr>
          <p:cNvPr id="4" name="Text Placeholder 3">
            <a:extLst>
              <a:ext uri="{FF2B5EF4-FFF2-40B4-BE49-F238E27FC236}">
                <a16:creationId xmlns:a16="http://schemas.microsoft.com/office/drawing/2014/main" id="{EF03B48B-D1CF-402E-B50A-9B7420EEAF96}"/>
              </a:ext>
            </a:extLst>
          </p:cNvPr>
          <p:cNvSpPr>
            <a:spLocks noGrp="1"/>
          </p:cNvSpPr>
          <p:nvPr>
            <p:ph type="body" sz="quarter" idx="10"/>
          </p:nvPr>
        </p:nvSpPr>
        <p:spPr/>
        <p:txBody>
          <a:bodyPr/>
          <a:lstStyle/>
          <a:p>
            <a:r>
              <a:rPr lang="en-US" dirty="0"/>
              <a:t>Telligen Provider Portal – Add New Request</a:t>
            </a:r>
          </a:p>
        </p:txBody>
      </p:sp>
      <p:pic>
        <p:nvPicPr>
          <p:cNvPr id="5" name="Picture 4">
            <a:extLst>
              <a:ext uri="{FF2B5EF4-FFF2-40B4-BE49-F238E27FC236}">
                <a16:creationId xmlns:a16="http://schemas.microsoft.com/office/drawing/2014/main" id="{98D39FA3-4C76-4014-B099-D9F275EBA122}"/>
              </a:ext>
            </a:extLst>
          </p:cNvPr>
          <p:cNvPicPr>
            <a:picLocks noChangeAspect="1"/>
          </p:cNvPicPr>
          <p:nvPr/>
        </p:nvPicPr>
        <p:blipFill>
          <a:blip r:embed="rId2"/>
          <a:stretch>
            <a:fillRect/>
          </a:stretch>
        </p:blipFill>
        <p:spPr>
          <a:xfrm>
            <a:off x="367645" y="2296759"/>
            <a:ext cx="11456709" cy="25809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014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F0F18-B167-4DF1-A410-07352B51DF15}"/>
              </a:ext>
            </a:extLst>
          </p:cNvPr>
          <p:cNvSpPr>
            <a:spLocks noGrp="1"/>
          </p:cNvSpPr>
          <p:nvPr>
            <p:ph idx="1"/>
          </p:nvPr>
        </p:nvSpPr>
        <p:spPr>
          <a:xfrm>
            <a:off x="771236" y="1409700"/>
            <a:ext cx="4602041" cy="4614028"/>
          </a:xfrm>
        </p:spPr>
        <p:txBody>
          <a:bodyPr/>
          <a:lstStyle/>
          <a:p>
            <a:r>
              <a:rPr lang="en-US" dirty="0"/>
              <a:t>Enter the </a:t>
            </a:r>
            <a:r>
              <a:rPr lang="en-US" b="1" dirty="0"/>
              <a:t>Review Type</a:t>
            </a:r>
            <a:r>
              <a:rPr lang="en-US" dirty="0"/>
              <a:t>:  This is where you will select the type of review you are requesting.</a:t>
            </a:r>
          </a:p>
          <a:p>
            <a:pPr lvl="1"/>
            <a:r>
              <a:rPr lang="en-US" dirty="0"/>
              <a:t>The review appropriate for this include: </a:t>
            </a:r>
            <a:r>
              <a:rPr lang="en-US" b="1" dirty="0"/>
              <a:t>Home &amp; Community Based Review</a:t>
            </a:r>
          </a:p>
          <a:p>
            <a:pPr marL="457200" lvl="1" indent="0">
              <a:buNone/>
            </a:pPr>
            <a:endParaRPr lang="en-US" dirty="0"/>
          </a:p>
          <a:p>
            <a:pPr lvl="1"/>
            <a:r>
              <a:rPr lang="en-US" dirty="0"/>
              <a:t>Content will be located under education on the website</a:t>
            </a:r>
          </a:p>
        </p:txBody>
      </p:sp>
      <p:sp>
        <p:nvSpPr>
          <p:cNvPr id="4" name="Text Placeholder 3">
            <a:extLst>
              <a:ext uri="{FF2B5EF4-FFF2-40B4-BE49-F238E27FC236}">
                <a16:creationId xmlns:a16="http://schemas.microsoft.com/office/drawing/2014/main" id="{70725CE6-E65D-443F-84EB-E3F5A41751FB}"/>
              </a:ext>
            </a:extLst>
          </p:cNvPr>
          <p:cNvSpPr>
            <a:spLocks noGrp="1"/>
          </p:cNvSpPr>
          <p:nvPr>
            <p:ph type="body" sz="quarter" idx="10"/>
          </p:nvPr>
        </p:nvSpPr>
        <p:spPr/>
        <p:txBody>
          <a:bodyPr/>
          <a:lstStyle/>
          <a:p>
            <a:r>
              <a:rPr lang="en-US" dirty="0"/>
              <a:t>Authorization Request Panel- Review Type</a:t>
            </a:r>
          </a:p>
        </p:txBody>
      </p:sp>
      <p:pic>
        <p:nvPicPr>
          <p:cNvPr id="5" name="Picture 4">
            <a:extLst>
              <a:ext uri="{FF2B5EF4-FFF2-40B4-BE49-F238E27FC236}">
                <a16:creationId xmlns:a16="http://schemas.microsoft.com/office/drawing/2014/main" id="{0AC7D775-3CBE-0C18-C97B-4BDC80D99C27}"/>
              </a:ext>
            </a:extLst>
          </p:cNvPr>
          <p:cNvPicPr>
            <a:picLocks noChangeAspect="1"/>
          </p:cNvPicPr>
          <p:nvPr/>
        </p:nvPicPr>
        <p:blipFill>
          <a:blip r:embed="rId2"/>
          <a:stretch>
            <a:fillRect/>
          </a:stretch>
        </p:blipFill>
        <p:spPr>
          <a:xfrm>
            <a:off x="5816727" y="1301263"/>
            <a:ext cx="4039164" cy="4039164"/>
          </a:xfrm>
          <a:prstGeom prst="rect">
            <a:avLst/>
          </a:prstGeom>
        </p:spPr>
      </p:pic>
      <p:sp>
        <p:nvSpPr>
          <p:cNvPr id="9" name="Arrow: Left 8">
            <a:extLst>
              <a:ext uri="{FF2B5EF4-FFF2-40B4-BE49-F238E27FC236}">
                <a16:creationId xmlns:a16="http://schemas.microsoft.com/office/drawing/2014/main" id="{3060014D-5F1A-5C63-D1E2-C2207025D139}"/>
              </a:ext>
            </a:extLst>
          </p:cNvPr>
          <p:cNvSpPr/>
          <p:nvPr/>
        </p:nvSpPr>
        <p:spPr>
          <a:xfrm>
            <a:off x="9075127" y="3138948"/>
            <a:ext cx="1224214" cy="363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24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F0F18-B167-4DF1-A410-07352B51DF15}"/>
              </a:ext>
            </a:extLst>
          </p:cNvPr>
          <p:cNvSpPr>
            <a:spLocks noGrp="1"/>
          </p:cNvSpPr>
          <p:nvPr>
            <p:ph idx="1"/>
          </p:nvPr>
        </p:nvSpPr>
        <p:spPr>
          <a:xfrm>
            <a:off x="900546" y="1300019"/>
            <a:ext cx="8610600" cy="2438400"/>
          </a:xfrm>
        </p:spPr>
        <p:txBody>
          <a:bodyPr/>
          <a:lstStyle/>
          <a:p>
            <a:r>
              <a:rPr lang="en-US" b="1" dirty="0"/>
              <a:t>Place of Service</a:t>
            </a:r>
            <a:r>
              <a:rPr lang="en-US" dirty="0"/>
              <a:t>:  This is where you will select the place where care is being provided: Outpatient</a:t>
            </a:r>
          </a:p>
          <a:p>
            <a:r>
              <a:rPr lang="en-US" b="1" dirty="0"/>
              <a:t>Type of Service</a:t>
            </a:r>
            <a:r>
              <a:rPr lang="en-US" dirty="0"/>
              <a:t>:  This Is the type of service</a:t>
            </a:r>
            <a:r>
              <a:rPr lang="en-US" dirty="0">
                <a:solidFill>
                  <a:srgbClr val="FF0000"/>
                </a:solidFill>
              </a:rPr>
              <a:t> </a:t>
            </a:r>
            <a:r>
              <a:rPr lang="en-US" dirty="0"/>
              <a:t>being requested. </a:t>
            </a:r>
          </a:p>
          <a:p>
            <a:pPr marL="0" indent="0">
              <a:buNone/>
            </a:pPr>
            <a:r>
              <a:rPr lang="en-US" dirty="0"/>
              <a:t>	Hospice</a:t>
            </a:r>
          </a:p>
          <a:p>
            <a:r>
              <a:rPr lang="en-US" b="1" dirty="0"/>
              <a:t>Timing: </a:t>
            </a:r>
            <a:r>
              <a:rPr lang="en-US" dirty="0"/>
              <a:t> This is where you will select Prospective</a:t>
            </a:r>
          </a:p>
          <a:p>
            <a:r>
              <a:rPr lang="en-US" dirty="0"/>
              <a:t>Select </a:t>
            </a:r>
            <a:r>
              <a:rPr lang="en-US" b="1" dirty="0"/>
              <a:t>Add New Request </a:t>
            </a:r>
            <a:r>
              <a:rPr lang="en-US" dirty="0"/>
              <a:t>to complete the process.  </a:t>
            </a:r>
          </a:p>
          <a:p>
            <a:pPr lvl="1"/>
            <a:r>
              <a:rPr lang="en-US" dirty="0"/>
              <a:t>If </a:t>
            </a:r>
            <a:r>
              <a:rPr lang="en-US" dirty="0">
                <a:solidFill>
                  <a:schemeClr val="tx1"/>
                </a:solidFill>
              </a:rPr>
              <a:t>the request </a:t>
            </a:r>
            <a:r>
              <a:rPr lang="en-US" dirty="0"/>
              <a:t>was entered in error, you can select Cancel to remove the request</a:t>
            </a:r>
          </a:p>
        </p:txBody>
      </p:sp>
      <p:sp>
        <p:nvSpPr>
          <p:cNvPr id="4" name="Text Placeholder 3">
            <a:extLst>
              <a:ext uri="{FF2B5EF4-FFF2-40B4-BE49-F238E27FC236}">
                <a16:creationId xmlns:a16="http://schemas.microsoft.com/office/drawing/2014/main" id="{70725CE6-E65D-443F-84EB-E3F5A41751FB}"/>
              </a:ext>
            </a:extLst>
          </p:cNvPr>
          <p:cNvSpPr>
            <a:spLocks noGrp="1"/>
          </p:cNvSpPr>
          <p:nvPr>
            <p:ph type="body" sz="quarter" idx="10"/>
          </p:nvPr>
        </p:nvSpPr>
        <p:spPr/>
        <p:txBody>
          <a:bodyPr/>
          <a:lstStyle/>
          <a:p>
            <a:r>
              <a:rPr lang="en-US" dirty="0"/>
              <a:t>Authorization Request Panel cont.</a:t>
            </a:r>
          </a:p>
        </p:txBody>
      </p:sp>
      <p:pic>
        <p:nvPicPr>
          <p:cNvPr id="6" name="Picture 5">
            <a:extLst>
              <a:ext uri="{FF2B5EF4-FFF2-40B4-BE49-F238E27FC236}">
                <a16:creationId xmlns:a16="http://schemas.microsoft.com/office/drawing/2014/main" id="{A9381C68-C14A-97E8-AE9B-68D9A20CE491}"/>
              </a:ext>
            </a:extLst>
          </p:cNvPr>
          <p:cNvPicPr>
            <a:picLocks noChangeAspect="1"/>
          </p:cNvPicPr>
          <p:nvPr/>
        </p:nvPicPr>
        <p:blipFill>
          <a:blip r:embed="rId3"/>
          <a:stretch>
            <a:fillRect/>
          </a:stretch>
        </p:blipFill>
        <p:spPr>
          <a:xfrm>
            <a:off x="344129" y="4100052"/>
            <a:ext cx="11415252" cy="2153782"/>
          </a:xfrm>
          <a:prstGeom prst="rect">
            <a:avLst/>
          </a:prstGeom>
        </p:spPr>
      </p:pic>
    </p:spTree>
    <p:extLst>
      <p:ext uri="{BB962C8B-B14F-4D97-AF65-F5344CB8AC3E}">
        <p14:creationId xmlns:p14="http://schemas.microsoft.com/office/powerpoint/2010/main" val="293455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DFF31-A752-4212-B304-49817593FC6F}"/>
              </a:ext>
            </a:extLst>
          </p:cNvPr>
          <p:cNvSpPr>
            <a:spLocks noGrp="1"/>
          </p:cNvSpPr>
          <p:nvPr>
            <p:ph idx="1"/>
          </p:nvPr>
        </p:nvSpPr>
        <p:spPr>
          <a:xfrm>
            <a:off x="812800" y="1401619"/>
            <a:ext cx="8229600" cy="1676400"/>
          </a:xfrm>
        </p:spPr>
        <p:txBody>
          <a:bodyPr/>
          <a:lstStyle/>
          <a:p>
            <a:r>
              <a:rPr lang="en-US" dirty="0"/>
              <a:t>Once you select Add New Request, the page opens to fill in all the remaining information necessary to process the request.</a:t>
            </a:r>
          </a:p>
          <a:p>
            <a:r>
              <a:rPr lang="en-US" b="1" dirty="0"/>
              <a:t>Dates of Service Panel </a:t>
            </a:r>
            <a:r>
              <a:rPr lang="en-US" dirty="0"/>
              <a:t>is used to enter the Service Start Date and the Service End Date. </a:t>
            </a:r>
            <a:endParaRPr lang="en-US" b="1" dirty="0"/>
          </a:p>
        </p:txBody>
      </p:sp>
      <p:sp>
        <p:nvSpPr>
          <p:cNvPr id="4" name="Text Placeholder 3">
            <a:extLst>
              <a:ext uri="{FF2B5EF4-FFF2-40B4-BE49-F238E27FC236}">
                <a16:creationId xmlns:a16="http://schemas.microsoft.com/office/drawing/2014/main" id="{B45200FD-3A3D-49B0-9B79-DDEEDB1F97BC}"/>
              </a:ext>
            </a:extLst>
          </p:cNvPr>
          <p:cNvSpPr>
            <a:spLocks noGrp="1"/>
          </p:cNvSpPr>
          <p:nvPr>
            <p:ph type="body" sz="quarter" idx="10"/>
          </p:nvPr>
        </p:nvSpPr>
        <p:spPr/>
        <p:txBody>
          <a:bodyPr/>
          <a:lstStyle/>
          <a:p>
            <a:r>
              <a:rPr lang="en-US" dirty="0"/>
              <a:t>Dates of Service Panel</a:t>
            </a:r>
          </a:p>
        </p:txBody>
      </p:sp>
      <p:pic>
        <p:nvPicPr>
          <p:cNvPr id="2" name="Picture 1">
            <a:extLst>
              <a:ext uri="{FF2B5EF4-FFF2-40B4-BE49-F238E27FC236}">
                <a16:creationId xmlns:a16="http://schemas.microsoft.com/office/drawing/2014/main" id="{5E783CD2-C0B4-45D8-A7BF-6331AA69C5C1}"/>
              </a:ext>
            </a:extLst>
          </p:cNvPr>
          <p:cNvPicPr>
            <a:picLocks noChangeAspect="1"/>
          </p:cNvPicPr>
          <p:nvPr/>
        </p:nvPicPr>
        <p:blipFill>
          <a:blip r:embed="rId2"/>
          <a:stretch>
            <a:fillRect/>
          </a:stretch>
        </p:blipFill>
        <p:spPr>
          <a:xfrm>
            <a:off x="1202699" y="3429000"/>
            <a:ext cx="8229600" cy="10194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8473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7934D-1479-40C6-88BB-E185220A5731}"/>
              </a:ext>
            </a:extLst>
          </p:cNvPr>
          <p:cNvSpPr>
            <a:spLocks noGrp="1"/>
          </p:cNvSpPr>
          <p:nvPr>
            <p:ph idx="1"/>
          </p:nvPr>
        </p:nvSpPr>
        <p:spPr>
          <a:xfrm>
            <a:off x="739516" y="1368441"/>
            <a:ext cx="8229600" cy="4764505"/>
          </a:xfrm>
        </p:spPr>
        <p:txBody>
          <a:bodyPr/>
          <a:lstStyle/>
          <a:p>
            <a:r>
              <a:rPr lang="en-US" dirty="0"/>
              <a:t>The </a:t>
            </a:r>
            <a:r>
              <a:rPr lang="en-US" b="1" dirty="0"/>
              <a:t>Coverage Panel </a:t>
            </a:r>
            <a:r>
              <a:rPr lang="en-US" dirty="0"/>
              <a:t>will provide detailed information about the member’s eligibility.  </a:t>
            </a:r>
          </a:p>
          <a:p>
            <a:r>
              <a:rPr lang="en-US" dirty="0"/>
              <a:t>The Medicare Indicator and Third-Party Liability will default to No/Not Supplied unless there is information from MMIS stating that the member has Medicare</a:t>
            </a:r>
            <a:r>
              <a:rPr lang="en-US" dirty="0">
                <a:solidFill>
                  <a:srgbClr val="FF0000"/>
                </a:solidFill>
              </a:rPr>
              <a:t> </a:t>
            </a:r>
            <a:r>
              <a:rPr lang="en-US" dirty="0">
                <a:solidFill>
                  <a:schemeClr val="tx1"/>
                </a:solidFill>
              </a:rPr>
              <a:t>or other insurance</a:t>
            </a:r>
            <a:r>
              <a:rPr lang="en-US" dirty="0"/>
              <a:t>.</a:t>
            </a:r>
          </a:p>
        </p:txBody>
      </p:sp>
      <p:sp>
        <p:nvSpPr>
          <p:cNvPr id="4" name="Text Placeholder 3">
            <a:extLst>
              <a:ext uri="{FF2B5EF4-FFF2-40B4-BE49-F238E27FC236}">
                <a16:creationId xmlns:a16="http://schemas.microsoft.com/office/drawing/2014/main" id="{6BA7C103-49E6-47D6-807E-900650EC2A12}"/>
              </a:ext>
            </a:extLst>
          </p:cNvPr>
          <p:cNvSpPr>
            <a:spLocks noGrp="1"/>
          </p:cNvSpPr>
          <p:nvPr>
            <p:ph type="body" sz="quarter" idx="10"/>
          </p:nvPr>
        </p:nvSpPr>
        <p:spPr/>
        <p:txBody>
          <a:bodyPr/>
          <a:lstStyle/>
          <a:p>
            <a:r>
              <a:rPr lang="en-US" dirty="0"/>
              <a:t>Coverage Panel</a:t>
            </a:r>
          </a:p>
        </p:txBody>
      </p:sp>
      <p:pic>
        <p:nvPicPr>
          <p:cNvPr id="6" name="Picture 5">
            <a:extLst>
              <a:ext uri="{FF2B5EF4-FFF2-40B4-BE49-F238E27FC236}">
                <a16:creationId xmlns:a16="http://schemas.microsoft.com/office/drawing/2014/main" id="{40A31690-FFAA-4117-9B18-CC4C4F687263}"/>
              </a:ext>
            </a:extLst>
          </p:cNvPr>
          <p:cNvPicPr>
            <a:picLocks noChangeAspect="1"/>
          </p:cNvPicPr>
          <p:nvPr/>
        </p:nvPicPr>
        <p:blipFill rotWithShape="1">
          <a:blip r:embed="rId2"/>
          <a:srcRect l="-552" r="16800"/>
          <a:stretch/>
        </p:blipFill>
        <p:spPr>
          <a:xfrm>
            <a:off x="1932708" y="4223850"/>
            <a:ext cx="8146473" cy="2050052"/>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47F171E3-8F07-4EFC-BAA8-7E4B645BDCE9}"/>
              </a:ext>
            </a:extLst>
          </p:cNvPr>
          <p:cNvPicPr>
            <a:picLocks noChangeAspect="1"/>
          </p:cNvPicPr>
          <p:nvPr/>
        </p:nvPicPr>
        <p:blipFill>
          <a:blip r:embed="rId3"/>
          <a:stretch>
            <a:fillRect/>
          </a:stretch>
        </p:blipFill>
        <p:spPr>
          <a:xfrm>
            <a:off x="739516" y="3139310"/>
            <a:ext cx="10750631" cy="9743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6351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7934D-1479-40C6-88BB-E185220A5731}"/>
              </a:ext>
            </a:extLst>
          </p:cNvPr>
          <p:cNvSpPr>
            <a:spLocks noGrp="1"/>
          </p:cNvSpPr>
          <p:nvPr>
            <p:ph idx="1"/>
          </p:nvPr>
        </p:nvSpPr>
        <p:spPr>
          <a:xfrm>
            <a:off x="609600" y="1359205"/>
            <a:ext cx="8229600" cy="4764505"/>
          </a:xfrm>
        </p:spPr>
        <p:txBody>
          <a:bodyPr/>
          <a:lstStyle/>
          <a:p>
            <a:r>
              <a:rPr lang="en-US" dirty="0"/>
              <a:t>There is an Eligibility comment box where you can enter information related to the member’s eligibility.</a:t>
            </a:r>
          </a:p>
          <a:p>
            <a:r>
              <a:rPr lang="en-US" dirty="0"/>
              <a:t>This will also allow the submitter to override lack of eligibility for those member’s whose eligibility may be at a future date and the request is being submitted in advance. </a:t>
            </a:r>
          </a:p>
        </p:txBody>
      </p:sp>
      <p:sp>
        <p:nvSpPr>
          <p:cNvPr id="4" name="Text Placeholder 3">
            <a:extLst>
              <a:ext uri="{FF2B5EF4-FFF2-40B4-BE49-F238E27FC236}">
                <a16:creationId xmlns:a16="http://schemas.microsoft.com/office/drawing/2014/main" id="{6BA7C103-49E6-47D6-807E-900650EC2A12}"/>
              </a:ext>
            </a:extLst>
          </p:cNvPr>
          <p:cNvSpPr>
            <a:spLocks noGrp="1"/>
          </p:cNvSpPr>
          <p:nvPr>
            <p:ph type="body" sz="quarter" idx="10"/>
          </p:nvPr>
        </p:nvSpPr>
        <p:spPr/>
        <p:txBody>
          <a:bodyPr/>
          <a:lstStyle/>
          <a:p>
            <a:r>
              <a:rPr lang="en-US" dirty="0"/>
              <a:t>Coverage Panel cont.</a:t>
            </a:r>
          </a:p>
        </p:txBody>
      </p:sp>
      <p:pic>
        <p:nvPicPr>
          <p:cNvPr id="8" name="Picture 7">
            <a:extLst>
              <a:ext uri="{FF2B5EF4-FFF2-40B4-BE49-F238E27FC236}">
                <a16:creationId xmlns:a16="http://schemas.microsoft.com/office/drawing/2014/main" id="{1314BEE3-EFE1-CE28-3237-3B59A27403E1}"/>
              </a:ext>
            </a:extLst>
          </p:cNvPr>
          <p:cNvPicPr>
            <a:picLocks noChangeAspect="1"/>
          </p:cNvPicPr>
          <p:nvPr/>
        </p:nvPicPr>
        <p:blipFill>
          <a:blip r:embed="rId2"/>
          <a:stretch>
            <a:fillRect/>
          </a:stretch>
        </p:blipFill>
        <p:spPr>
          <a:xfrm>
            <a:off x="609600" y="3130825"/>
            <a:ext cx="10142623" cy="1669775"/>
          </a:xfrm>
          <a:prstGeom prst="rect">
            <a:avLst/>
          </a:prstGeom>
        </p:spPr>
      </p:pic>
    </p:spTree>
    <p:extLst>
      <p:ext uri="{BB962C8B-B14F-4D97-AF65-F5344CB8AC3E}">
        <p14:creationId xmlns:p14="http://schemas.microsoft.com/office/powerpoint/2010/main" val="2049395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773C1E-C52E-4015-B4F7-BE21A547C36F}"/>
              </a:ext>
            </a:extLst>
          </p:cNvPr>
          <p:cNvSpPr>
            <a:spLocks noGrp="1"/>
          </p:cNvSpPr>
          <p:nvPr>
            <p:ph type="body" sz="quarter" idx="10"/>
          </p:nvPr>
        </p:nvSpPr>
        <p:spPr>
          <a:xfrm>
            <a:off x="609600" y="408272"/>
            <a:ext cx="10497954" cy="685800"/>
          </a:xfrm>
        </p:spPr>
        <p:txBody>
          <a:bodyPr/>
          <a:lstStyle/>
          <a:p>
            <a:r>
              <a:rPr lang="en-US" dirty="0"/>
              <a:t>Providers Panel: Physician and Provider Information</a:t>
            </a:r>
          </a:p>
        </p:txBody>
      </p:sp>
      <p:sp>
        <p:nvSpPr>
          <p:cNvPr id="6" name="TextBox 5">
            <a:extLst>
              <a:ext uri="{FF2B5EF4-FFF2-40B4-BE49-F238E27FC236}">
                <a16:creationId xmlns:a16="http://schemas.microsoft.com/office/drawing/2014/main" id="{81626DD0-1047-4E7B-A8D5-580F7458041E}"/>
              </a:ext>
            </a:extLst>
          </p:cNvPr>
          <p:cNvSpPr txBox="1"/>
          <p:nvPr/>
        </p:nvSpPr>
        <p:spPr>
          <a:xfrm>
            <a:off x="609600" y="1294336"/>
            <a:ext cx="9778738" cy="1261884"/>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t>Providers: </a:t>
            </a:r>
            <a:r>
              <a:rPr lang="en-US" sz="2000" dirty="0"/>
              <a:t>This section requires information related to who is ordering and providing the care</a:t>
            </a:r>
            <a:r>
              <a:rPr lang="en-US" dirty="0"/>
              <a:t>:</a:t>
            </a:r>
          </a:p>
          <a:p>
            <a:pPr marL="742950" lvl="1" indent="-285750">
              <a:buFont typeface="Arial" panose="020B0604020202020204" pitchFamily="34" charset="0"/>
              <a:buChar char="•"/>
            </a:pPr>
            <a:r>
              <a:rPr lang="en-US" i="1" dirty="0"/>
              <a:t>Ordering Provider- </a:t>
            </a:r>
            <a:r>
              <a:rPr lang="en-US" dirty="0"/>
              <a:t>The person or Organization ordering the care</a:t>
            </a:r>
          </a:p>
          <a:p>
            <a:pPr marL="742950" lvl="1" indent="-285750">
              <a:buFont typeface="Arial" panose="020B0604020202020204" pitchFamily="34" charset="0"/>
              <a:buChar char="•"/>
            </a:pPr>
            <a:r>
              <a:rPr lang="en-US" i="1" dirty="0"/>
              <a:t>Treating Provider </a:t>
            </a:r>
            <a:r>
              <a:rPr lang="en-US" dirty="0"/>
              <a:t>– The </a:t>
            </a:r>
            <a:r>
              <a:rPr lang="en-US" b="1" u="sng" dirty="0"/>
              <a:t>organization</a:t>
            </a:r>
            <a:r>
              <a:rPr lang="en-US" b="1" dirty="0"/>
              <a:t> </a:t>
            </a:r>
            <a:r>
              <a:rPr lang="en-US" dirty="0"/>
              <a:t>providing the care</a:t>
            </a:r>
          </a:p>
        </p:txBody>
      </p:sp>
      <p:sp>
        <p:nvSpPr>
          <p:cNvPr id="8" name="TextBox 7">
            <a:extLst>
              <a:ext uri="{FF2B5EF4-FFF2-40B4-BE49-F238E27FC236}">
                <a16:creationId xmlns:a16="http://schemas.microsoft.com/office/drawing/2014/main" id="{381262E5-830B-4CCA-9AD9-FA649B7115AE}"/>
              </a:ext>
            </a:extLst>
          </p:cNvPr>
          <p:cNvSpPr txBox="1"/>
          <p:nvPr/>
        </p:nvSpPr>
        <p:spPr>
          <a:xfrm>
            <a:off x="867266" y="5563664"/>
            <a:ext cx="10982226" cy="369332"/>
          </a:xfrm>
          <a:prstGeom prst="rect">
            <a:avLst/>
          </a:prstGeom>
          <a:noFill/>
        </p:spPr>
        <p:txBody>
          <a:bodyPr wrap="square">
            <a:spAutoFit/>
          </a:bodyPr>
          <a:lstStyle/>
          <a:p>
            <a:r>
              <a:rPr lang="en-US" dirty="0"/>
              <a:t>click the Add button on each box to fill in the necessary provider information</a:t>
            </a:r>
          </a:p>
        </p:txBody>
      </p:sp>
      <p:sp>
        <p:nvSpPr>
          <p:cNvPr id="10" name="Star: 5 Points 9">
            <a:extLst>
              <a:ext uri="{FF2B5EF4-FFF2-40B4-BE49-F238E27FC236}">
                <a16:creationId xmlns:a16="http://schemas.microsoft.com/office/drawing/2014/main" id="{9B56FFAE-9880-4336-8265-10DE5ADD8ABB}"/>
              </a:ext>
            </a:extLst>
          </p:cNvPr>
          <p:cNvSpPr/>
          <p:nvPr/>
        </p:nvSpPr>
        <p:spPr>
          <a:xfrm>
            <a:off x="527901" y="5550465"/>
            <a:ext cx="414780" cy="3693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AFB5B1-4D25-D7AC-B4BA-77FA3501BDAD}"/>
              </a:ext>
            </a:extLst>
          </p:cNvPr>
          <p:cNvPicPr>
            <a:picLocks noChangeAspect="1"/>
          </p:cNvPicPr>
          <p:nvPr/>
        </p:nvPicPr>
        <p:blipFill>
          <a:blip r:embed="rId2"/>
          <a:stretch>
            <a:fillRect/>
          </a:stretch>
        </p:blipFill>
        <p:spPr>
          <a:xfrm>
            <a:off x="525590" y="3400503"/>
            <a:ext cx="10665974" cy="1846479"/>
          </a:xfrm>
          <a:prstGeom prst="rect">
            <a:avLst/>
          </a:prstGeom>
        </p:spPr>
      </p:pic>
    </p:spTree>
    <p:extLst>
      <p:ext uri="{BB962C8B-B14F-4D97-AF65-F5344CB8AC3E}">
        <p14:creationId xmlns:p14="http://schemas.microsoft.com/office/powerpoint/2010/main" val="4199257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2EF9-2206-42A4-A237-C508F4A3C6F9}"/>
              </a:ext>
            </a:extLst>
          </p:cNvPr>
          <p:cNvSpPr>
            <a:spLocks noGrp="1"/>
          </p:cNvSpPr>
          <p:nvPr>
            <p:ph idx="1"/>
          </p:nvPr>
        </p:nvSpPr>
        <p:spPr>
          <a:xfrm>
            <a:off x="701963" y="1320194"/>
            <a:ext cx="8229600" cy="2358189"/>
          </a:xfrm>
        </p:spPr>
        <p:txBody>
          <a:bodyPr/>
          <a:lstStyle/>
          <a:p>
            <a:r>
              <a:rPr lang="en-US" dirty="0"/>
              <a:t>Clicking             will open a search box.  You can search by entering an NPI number or by filling in any of the information boxes provided if the NPI is not known.</a:t>
            </a:r>
          </a:p>
          <a:p>
            <a:r>
              <a:rPr lang="en-US" dirty="0"/>
              <a:t>Once you have entered the necessary information, click search to locate the physician or facility you are looking for.  </a:t>
            </a:r>
          </a:p>
        </p:txBody>
      </p:sp>
      <p:sp>
        <p:nvSpPr>
          <p:cNvPr id="4" name="Text Placeholder 3">
            <a:extLst>
              <a:ext uri="{FF2B5EF4-FFF2-40B4-BE49-F238E27FC236}">
                <a16:creationId xmlns:a16="http://schemas.microsoft.com/office/drawing/2014/main" id="{43D5D44D-D584-4984-BC39-E3CD72B9A162}"/>
              </a:ext>
            </a:extLst>
          </p:cNvPr>
          <p:cNvSpPr>
            <a:spLocks noGrp="1"/>
          </p:cNvSpPr>
          <p:nvPr>
            <p:ph type="body" sz="quarter" idx="10"/>
          </p:nvPr>
        </p:nvSpPr>
        <p:spPr/>
        <p:txBody>
          <a:bodyPr/>
          <a:lstStyle/>
          <a:p>
            <a:r>
              <a:rPr lang="en-US" dirty="0"/>
              <a:t>Entering Physician and Facility Information</a:t>
            </a:r>
          </a:p>
        </p:txBody>
      </p:sp>
      <p:pic>
        <p:nvPicPr>
          <p:cNvPr id="6" name="Picture 5">
            <a:extLst>
              <a:ext uri="{FF2B5EF4-FFF2-40B4-BE49-F238E27FC236}">
                <a16:creationId xmlns:a16="http://schemas.microsoft.com/office/drawing/2014/main" id="{1A3C976B-0C1B-4F32-891E-29DB9F06C017}"/>
              </a:ext>
            </a:extLst>
          </p:cNvPr>
          <p:cNvPicPr>
            <a:picLocks noChangeAspect="1"/>
          </p:cNvPicPr>
          <p:nvPr/>
        </p:nvPicPr>
        <p:blipFill>
          <a:blip r:embed="rId2"/>
          <a:stretch>
            <a:fillRect/>
          </a:stretch>
        </p:blipFill>
        <p:spPr>
          <a:xfrm>
            <a:off x="701963" y="3028012"/>
            <a:ext cx="10827992" cy="2509793"/>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6EB4C529-7A63-483D-8893-04F5C49D4C20}"/>
              </a:ext>
            </a:extLst>
          </p:cNvPr>
          <p:cNvPicPr>
            <a:picLocks noChangeAspect="1"/>
          </p:cNvPicPr>
          <p:nvPr/>
        </p:nvPicPr>
        <p:blipFill rotWithShape="1">
          <a:blip r:embed="rId3"/>
          <a:srcRect l="18624" t="20122" r="9368" b="22862"/>
          <a:stretch/>
        </p:blipFill>
        <p:spPr>
          <a:xfrm>
            <a:off x="2192482" y="1402773"/>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196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12F3A9-7FF7-40EF-9498-FA7AE135AC8B}"/>
              </a:ext>
            </a:extLst>
          </p:cNvPr>
          <p:cNvSpPr>
            <a:spLocks noGrp="1"/>
          </p:cNvSpPr>
          <p:nvPr>
            <p:ph idx="1"/>
          </p:nvPr>
        </p:nvSpPr>
        <p:spPr>
          <a:xfrm>
            <a:off x="468197" y="1325252"/>
            <a:ext cx="10972800" cy="4343401"/>
          </a:xfrm>
        </p:spPr>
        <p:txBody>
          <a:bodyPr lIns="91440" tIns="45720" rIns="91440" bIns="45720" anchor="t"/>
          <a:lstStyle/>
          <a:p>
            <a:r>
              <a:rPr lang="en-US" dirty="0">
                <a:latin typeface="Century Gothic"/>
              </a:rPr>
              <a:t>To provide step by step instruction for using the provider portal</a:t>
            </a:r>
          </a:p>
          <a:p>
            <a:r>
              <a:rPr lang="en-US" dirty="0">
                <a:latin typeface="Century Gothic"/>
              </a:rPr>
              <a:t>Deliver a review of the Portal security </a:t>
            </a:r>
          </a:p>
          <a:p>
            <a:r>
              <a:rPr lang="en-US" dirty="0">
                <a:latin typeface="Century Gothic"/>
              </a:rPr>
              <a:t>Step by step instruction for entering a review</a:t>
            </a:r>
          </a:p>
          <a:p>
            <a:r>
              <a:rPr lang="en-US" dirty="0">
                <a:latin typeface="Century Gothic"/>
              </a:rPr>
              <a:t>Instructions on completing the Request for Information process</a:t>
            </a:r>
          </a:p>
          <a:p>
            <a:r>
              <a:rPr lang="en-US" dirty="0">
                <a:latin typeface="Century Gothic"/>
              </a:rPr>
              <a:t>How to find a determination status after submitting a review</a:t>
            </a:r>
          </a:p>
          <a:p>
            <a:r>
              <a:rPr lang="en-US" dirty="0">
                <a:latin typeface="Century Gothic"/>
              </a:rPr>
              <a:t>Instructions on submitting a reconsideration/1</a:t>
            </a:r>
            <a:r>
              <a:rPr lang="en-US" baseline="30000" dirty="0">
                <a:latin typeface="Century Gothic"/>
              </a:rPr>
              <a:t>st</a:t>
            </a:r>
            <a:r>
              <a:rPr lang="en-US" dirty="0">
                <a:latin typeface="Century Gothic"/>
              </a:rPr>
              <a:t> level appeal </a:t>
            </a:r>
          </a:p>
          <a:p>
            <a:r>
              <a:rPr lang="en-US" dirty="0">
                <a:latin typeface="Century Gothic"/>
              </a:rPr>
              <a:t>Review of the notifications you will receive</a:t>
            </a:r>
          </a:p>
          <a:p>
            <a:r>
              <a:rPr lang="en-US" dirty="0">
                <a:latin typeface="Century Gothic"/>
              </a:rPr>
              <a:t>Directions on requesting a Peer-to-Peer </a:t>
            </a:r>
          </a:p>
          <a:p>
            <a:endParaRPr lang="en-US" dirty="0">
              <a:latin typeface="Century Gothic"/>
            </a:endParaRPr>
          </a:p>
          <a:p>
            <a:endParaRPr lang="en-US" dirty="0">
              <a:latin typeface="Century Gothic"/>
            </a:endParaRPr>
          </a:p>
          <a:p>
            <a:endParaRPr lang="en-US" dirty="0">
              <a:latin typeface="Century Gothic"/>
            </a:endParaRPr>
          </a:p>
        </p:txBody>
      </p:sp>
      <p:sp>
        <p:nvSpPr>
          <p:cNvPr id="5" name="Text Placeholder 4">
            <a:extLst>
              <a:ext uri="{FF2B5EF4-FFF2-40B4-BE49-F238E27FC236}">
                <a16:creationId xmlns:a16="http://schemas.microsoft.com/office/drawing/2014/main" id="{3132EE7A-611A-4807-A0C5-72F9B2C7EB4D}"/>
              </a:ext>
            </a:extLst>
          </p:cNvPr>
          <p:cNvSpPr>
            <a:spLocks noGrp="1"/>
          </p:cNvSpPr>
          <p:nvPr>
            <p:ph type="body" sz="quarter" idx="10"/>
          </p:nvPr>
        </p:nvSpPr>
        <p:spPr/>
        <p:txBody>
          <a:bodyPr/>
          <a:lstStyle/>
          <a:p>
            <a:r>
              <a:rPr lang="en-US"/>
              <a:t>Purpose</a:t>
            </a:r>
          </a:p>
        </p:txBody>
      </p:sp>
    </p:spTree>
    <p:extLst>
      <p:ext uri="{BB962C8B-B14F-4D97-AF65-F5344CB8AC3E}">
        <p14:creationId xmlns:p14="http://schemas.microsoft.com/office/powerpoint/2010/main" val="4201764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2EF9-2206-42A4-A237-C508F4A3C6F9}"/>
              </a:ext>
            </a:extLst>
          </p:cNvPr>
          <p:cNvSpPr>
            <a:spLocks noGrp="1"/>
          </p:cNvSpPr>
          <p:nvPr>
            <p:ph idx="1"/>
          </p:nvPr>
        </p:nvSpPr>
        <p:spPr>
          <a:xfrm>
            <a:off x="609599" y="1172709"/>
            <a:ext cx="9090581" cy="2358189"/>
          </a:xfrm>
        </p:spPr>
        <p:txBody>
          <a:bodyPr/>
          <a:lstStyle/>
          <a:p>
            <a:r>
              <a:rPr lang="en-US" sz="1800" dirty="0"/>
              <a:t>Clicking search will return </a:t>
            </a:r>
            <a:r>
              <a:rPr lang="en-US" sz="1800" b="1" dirty="0"/>
              <a:t>all</a:t>
            </a:r>
            <a:r>
              <a:rPr lang="en-US" sz="1800" dirty="0"/>
              <a:t> results that meet your entered criteria.  </a:t>
            </a:r>
          </a:p>
          <a:p>
            <a:r>
              <a:rPr lang="en-US" sz="1800" dirty="0"/>
              <a:t>Click the blue hyperlink in the provider's name to view additional details.  </a:t>
            </a:r>
          </a:p>
          <a:p>
            <a:r>
              <a:rPr lang="en-US" sz="1800" dirty="0"/>
              <a:t>Check the provider details before selecting, validating the correct provider and the taxonomy ID aligns to the services being requested</a:t>
            </a:r>
          </a:p>
          <a:p>
            <a:endParaRPr lang="en-US" dirty="0"/>
          </a:p>
          <a:p>
            <a:endParaRPr lang="en-US" dirty="0"/>
          </a:p>
          <a:p>
            <a:pPr marL="0" indent="0">
              <a:buNone/>
            </a:pPr>
            <a:endParaRPr lang="en-US" dirty="0"/>
          </a:p>
          <a:p>
            <a:endParaRPr lang="en-US" dirty="0"/>
          </a:p>
          <a:p>
            <a:r>
              <a:rPr lang="en-US" sz="1800" dirty="0"/>
              <a:t>Use the green plus box next to the name to select the provider/facility that you need for the review.  </a:t>
            </a:r>
          </a:p>
        </p:txBody>
      </p:sp>
      <p:sp>
        <p:nvSpPr>
          <p:cNvPr id="4" name="Text Placeholder 3">
            <a:extLst>
              <a:ext uri="{FF2B5EF4-FFF2-40B4-BE49-F238E27FC236}">
                <a16:creationId xmlns:a16="http://schemas.microsoft.com/office/drawing/2014/main" id="{43D5D44D-D584-4984-BC39-E3CD72B9A162}"/>
              </a:ext>
            </a:extLst>
          </p:cNvPr>
          <p:cNvSpPr>
            <a:spLocks noGrp="1"/>
          </p:cNvSpPr>
          <p:nvPr>
            <p:ph type="body" sz="quarter" idx="10"/>
          </p:nvPr>
        </p:nvSpPr>
        <p:spPr/>
        <p:txBody>
          <a:bodyPr/>
          <a:lstStyle/>
          <a:p>
            <a:r>
              <a:rPr lang="en-US" dirty="0"/>
              <a:t>Entering Physician and Facility Information</a:t>
            </a:r>
          </a:p>
        </p:txBody>
      </p:sp>
      <p:pic>
        <p:nvPicPr>
          <p:cNvPr id="5" name="Picture 4">
            <a:extLst>
              <a:ext uri="{FF2B5EF4-FFF2-40B4-BE49-F238E27FC236}">
                <a16:creationId xmlns:a16="http://schemas.microsoft.com/office/drawing/2014/main" id="{38AF6F67-E393-EDE9-7663-F04C660DE986}"/>
              </a:ext>
            </a:extLst>
          </p:cNvPr>
          <p:cNvPicPr>
            <a:picLocks noChangeAspect="1"/>
          </p:cNvPicPr>
          <p:nvPr/>
        </p:nvPicPr>
        <p:blipFill>
          <a:blip r:embed="rId3"/>
          <a:stretch>
            <a:fillRect/>
          </a:stretch>
        </p:blipFill>
        <p:spPr>
          <a:xfrm>
            <a:off x="416705" y="4583677"/>
            <a:ext cx="11358589" cy="1064804"/>
          </a:xfrm>
          <a:prstGeom prst="rect">
            <a:avLst/>
          </a:prstGeom>
        </p:spPr>
      </p:pic>
      <p:sp>
        <p:nvSpPr>
          <p:cNvPr id="6" name="Oval 5">
            <a:extLst>
              <a:ext uri="{FF2B5EF4-FFF2-40B4-BE49-F238E27FC236}">
                <a16:creationId xmlns:a16="http://schemas.microsoft.com/office/drawing/2014/main" id="{B47B7B7C-AE2F-8E86-262D-73516F6562FD}"/>
              </a:ext>
            </a:extLst>
          </p:cNvPr>
          <p:cNvSpPr/>
          <p:nvPr/>
        </p:nvSpPr>
        <p:spPr>
          <a:xfrm>
            <a:off x="416705" y="4810540"/>
            <a:ext cx="507634" cy="59634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B2DE615-CAA8-5ED3-2CFE-8AF495D152EF}"/>
              </a:ext>
            </a:extLst>
          </p:cNvPr>
          <p:cNvPicPr>
            <a:picLocks noChangeAspect="1"/>
          </p:cNvPicPr>
          <p:nvPr/>
        </p:nvPicPr>
        <p:blipFill>
          <a:blip r:embed="rId4"/>
          <a:stretch>
            <a:fillRect/>
          </a:stretch>
        </p:blipFill>
        <p:spPr>
          <a:xfrm>
            <a:off x="416706" y="2555706"/>
            <a:ext cx="11358588" cy="1202055"/>
          </a:xfrm>
          <a:prstGeom prst="rect">
            <a:avLst/>
          </a:prstGeom>
        </p:spPr>
      </p:pic>
    </p:spTree>
    <p:extLst>
      <p:ext uri="{BB962C8B-B14F-4D97-AF65-F5344CB8AC3E}">
        <p14:creationId xmlns:p14="http://schemas.microsoft.com/office/powerpoint/2010/main" val="305584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2EF9-2206-42A4-A237-C508F4A3C6F9}"/>
              </a:ext>
            </a:extLst>
          </p:cNvPr>
          <p:cNvSpPr>
            <a:spLocks noGrp="1"/>
          </p:cNvSpPr>
          <p:nvPr>
            <p:ph idx="1"/>
          </p:nvPr>
        </p:nvSpPr>
        <p:spPr>
          <a:xfrm>
            <a:off x="812800" y="1314450"/>
            <a:ext cx="8229600" cy="2358189"/>
          </a:xfrm>
        </p:spPr>
        <p:txBody>
          <a:bodyPr/>
          <a:lstStyle/>
          <a:p>
            <a:r>
              <a:rPr lang="en-US" dirty="0"/>
              <a:t>You will see the physician's name or facility name and information populated in the corresponding panel.</a:t>
            </a:r>
          </a:p>
          <a:p>
            <a:r>
              <a:rPr lang="en-US" dirty="0"/>
              <a:t>You can access the delete button by clicking the 3 dots to the right if selected in error</a:t>
            </a:r>
          </a:p>
          <a:p>
            <a:r>
              <a:rPr lang="en-US" dirty="0"/>
              <a:t>You can use the             button to search and find a new physician/facility for the one that was deleted.  </a:t>
            </a:r>
          </a:p>
        </p:txBody>
      </p:sp>
      <p:sp>
        <p:nvSpPr>
          <p:cNvPr id="4" name="Text Placeholder 3">
            <a:extLst>
              <a:ext uri="{FF2B5EF4-FFF2-40B4-BE49-F238E27FC236}">
                <a16:creationId xmlns:a16="http://schemas.microsoft.com/office/drawing/2014/main" id="{43D5D44D-D584-4984-BC39-E3CD72B9A162}"/>
              </a:ext>
            </a:extLst>
          </p:cNvPr>
          <p:cNvSpPr>
            <a:spLocks noGrp="1"/>
          </p:cNvSpPr>
          <p:nvPr>
            <p:ph type="body" sz="quarter" idx="10"/>
          </p:nvPr>
        </p:nvSpPr>
        <p:spPr/>
        <p:txBody>
          <a:bodyPr/>
          <a:lstStyle/>
          <a:p>
            <a:r>
              <a:rPr lang="en-US" dirty="0"/>
              <a:t>Entering Physician and Facility Information</a:t>
            </a:r>
          </a:p>
        </p:txBody>
      </p:sp>
      <p:pic>
        <p:nvPicPr>
          <p:cNvPr id="5" name="Picture 4">
            <a:extLst>
              <a:ext uri="{FF2B5EF4-FFF2-40B4-BE49-F238E27FC236}">
                <a16:creationId xmlns:a16="http://schemas.microsoft.com/office/drawing/2014/main" id="{FF31F023-8552-4668-A309-C395EA2B6DC5}"/>
              </a:ext>
            </a:extLst>
          </p:cNvPr>
          <p:cNvPicPr>
            <a:picLocks noChangeAspect="1"/>
          </p:cNvPicPr>
          <p:nvPr/>
        </p:nvPicPr>
        <p:blipFill rotWithShape="1">
          <a:blip r:embed="rId2"/>
          <a:srcRect l="18624" t="20122" r="9368" b="22862"/>
          <a:stretch/>
        </p:blipFill>
        <p:spPr>
          <a:xfrm>
            <a:off x="3387436" y="2722418"/>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DF2C07D5-7326-1869-EF9B-1497FC0E74B1}"/>
              </a:ext>
            </a:extLst>
          </p:cNvPr>
          <p:cNvPicPr>
            <a:picLocks noChangeAspect="1"/>
          </p:cNvPicPr>
          <p:nvPr/>
        </p:nvPicPr>
        <p:blipFill>
          <a:blip r:embed="rId3"/>
          <a:stretch>
            <a:fillRect/>
          </a:stretch>
        </p:blipFill>
        <p:spPr>
          <a:xfrm>
            <a:off x="812800" y="3429000"/>
            <a:ext cx="10258323" cy="2257533"/>
          </a:xfrm>
          <a:prstGeom prst="rect">
            <a:avLst/>
          </a:prstGeom>
        </p:spPr>
      </p:pic>
    </p:spTree>
    <p:extLst>
      <p:ext uri="{BB962C8B-B14F-4D97-AF65-F5344CB8AC3E}">
        <p14:creationId xmlns:p14="http://schemas.microsoft.com/office/powerpoint/2010/main" val="3463706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4F270E-3E68-4401-A33E-91BEA18C2213}"/>
              </a:ext>
            </a:extLst>
          </p:cNvPr>
          <p:cNvSpPr>
            <a:spLocks noGrp="1"/>
          </p:cNvSpPr>
          <p:nvPr>
            <p:ph idx="1"/>
          </p:nvPr>
        </p:nvSpPr>
        <p:spPr>
          <a:xfrm>
            <a:off x="812800" y="1410855"/>
            <a:ext cx="8229600" cy="2362200"/>
          </a:xfrm>
        </p:spPr>
        <p:txBody>
          <a:bodyPr/>
          <a:lstStyle/>
          <a:p>
            <a:r>
              <a:rPr lang="en-US" b="1" dirty="0"/>
              <a:t>Provider Organization Visibility: </a:t>
            </a:r>
            <a:r>
              <a:rPr lang="en-US" dirty="0"/>
              <a:t>This box is not required but it allows you to share this review with everyone in the organization you are submitting it for.  </a:t>
            </a:r>
          </a:p>
          <a:p>
            <a:r>
              <a:rPr lang="en-US" dirty="0"/>
              <a:t>This will also allow you to share the review and allow visibility by the Treating Providers organization for their knowledge and information </a:t>
            </a:r>
          </a:p>
        </p:txBody>
      </p:sp>
      <p:sp>
        <p:nvSpPr>
          <p:cNvPr id="4" name="Text Placeholder 3">
            <a:extLst>
              <a:ext uri="{FF2B5EF4-FFF2-40B4-BE49-F238E27FC236}">
                <a16:creationId xmlns:a16="http://schemas.microsoft.com/office/drawing/2014/main" id="{86D870C8-0EF0-4287-A51C-84150539BDF9}"/>
              </a:ext>
            </a:extLst>
          </p:cNvPr>
          <p:cNvSpPr>
            <a:spLocks noGrp="1"/>
          </p:cNvSpPr>
          <p:nvPr>
            <p:ph type="body" sz="quarter" idx="10"/>
          </p:nvPr>
        </p:nvSpPr>
        <p:spPr/>
        <p:txBody>
          <a:bodyPr/>
          <a:lstStyle/>
          <a:p>
            <a:r>
              <a:rPr lang="en-US" dirty="0"/>
              <a:t>Provider Organization Visibility Panel</a:t>
            </a:r>
          </a:p>
        </p:txBody>
      </p:sp>
      <p:pic>
        <p:nvPicPr>
          <p:cNvPr id="6" name="Picture 5">
            <a:extLst>
              <a:ext uri="{FF2B5EF4-FFF2-40B4-BE49-F238E27FC236}">
                <a16:creationId xmlns:a16="http://schemas.microsoft.com/office/drawing/2014/main" id="{E4CC42BA-80E4-488E-B701-E44E59E8B2B2}"/>
              </a:ext>
            </a:extLst>
          </p:cNvPr>
          <p:cNvPicPr>
            <a:picLocks noChangeAspect="1"/>
          </p:cNvPicPr>
          <p:nvPr/>
        </p:nvPicPr>
        <p:blipFill>
          <a:blip r:embed="rId2"/>
          <a:stretch>
            <a:fillRect/>
          </a:stretch>
        </p:blipFill>
        <p:spPr>
          <a:xfrm>
            <a:off x="1460500" y="3964710"/>
            <a:ext cx="8458200" cy="9482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6134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812800" y="1355438"/>
            <a:ext cx="8229600" cy="2971800"/>
          </a:xfrm>
        </p:spPr>
        <p:txBody>
          <a:bodyPr/>
          <a:lstStyle/>
          <a:p>
            <a:r>
              <a:rPr lang="en-US" b="1" dirty="0"/>
              <a:t>Diagnosis Panel: </a:t>
            </a:r>
            <a:r>
              <a:rPr lang="en-US" dirty="0"/>
              <a:t>This</a:t>
            </a:r>
            <a:r>
              <a:rPr lang="en-US" b="1" dirty="0"/>
              <a:t> </a:t>
            </a:r>
            <a:r>
              <a:rPr lang="en-US" dirty="0"/>
              <a:t>is where you can enter the diagnosis information related to this review.  </a:t>
            </a:r>
          </a:p>
          <a:p>
            <a:r>
              <a:rPr lang="en-US" dirty="0"/>
              <a:t>You will use the           button to add a new diagnosis to the panel.</a:t>
            </a:r>
          </a:p>
          <a:p>
            <a:r>
              <a:rPr lang="en-US" dirty="0"/>
              <a:t>You can enter as many diagnoses as needed.</a:t>
            </a:r>
          </a:p>
          <a:p>
            <a:r>
              <a:rPr lang="en-US" dirty="0"/>
              <a:t>You do have the ability to reorder or prioritize the diagnoses using the drag and drop feature.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Diagnosis Panel	</a:t>
            </a:r>
          </a:p>
        </p:txBody>
      </p:sp>
      <p:pic>
        <p:nvPicPr>
          <p:cNvPr id="5" name="Picture 4">
            <a:extLst>
              <a:ext uri="{FF2B5EF4-FFF2-40B4-BE49-F238E27FC236}">
                <a16:creationId xmlns:a16="http://schemas.microsoft.com/office/drawing/2014/main" id="{946BA556-D92B-4DC7-B6F2-BE6C7E6FF0CB}"/>
              </a:ext>
            </a:extLst>
          </p:cNvPr>
          <p:cNvPicPr>
            <a:picLocks noChangeAspect="1"/>
          </p:cNvPicPr>
          <p:nvPr/>
        </p:nvPicPr>
        <p:blipFill>
          <a:blip r:embed="rId3"/>
          <a:stretch>
            <a:fillRect/>
          </a:stretch>
        </p:blipFill>
        <p:spPr>
          <a:xfrm>
            <a:off x="1132305" y="4186871"/>
            <a:ext cx="8229600" cy="98878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8D59EA25-774B-4459-B6C1-56E6B67035ED}"/>
              </a:ext>
            </a:extLst>
          </p:cNvPr>
          <p:cNvPicPr>
            <a:picLocks noChangeAspect="1"/>
          </p:cNvPicPr>
          <p:nvPr/>
        </p:nvPicPr>
        <p:blipFill rotWithShape="1">
          <a:blip r:embed="rId4"/>
          <a:srcRect l="18624" t="20122" r="9368" b="22862"/>
          <a:stretch/>
        </p:blipFill>
        <p:spPr>
          <a:xfrm>
            <a:off x="3187774" y="2113875"/>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9426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327728"/>
            <a:ext cx="8229600" cy="1666744"/>
          </a:xfrm>
        </p:spPr>
        <p:txBody>
          <a:bodyPr/>
          <a:lstStyle/>
          <a:p>
            <a:r>
              <a:rPr lang="en-US" dirty="0"/>
              <a:t>Once you click             , you will have the ability to search for a diagnosis either by Code or by Term.  </a:t>
            </a:r>
          </a:p>
          <a:p>
            <a:pPr marL="0" indent="0">
              <a:buNone/>
            </a:pPr>
            <a:r>
              <a:rPr lang="en-US" dirty="0"/>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Diagnosis Panel cont.	</a:t>
            </a:r>
          </a:p>
        </p:txBody>
      </p:sp>
      <p:pic>
        <p:nvPicPr>
          <p:cNvPr id="2" name="Picture 1">
            <a:extLst>
              <a:ext uri="{FF2B5EF4-FFF2-40B4-BE49-F238E27FC236}">
                <a16:creationId xmlns:a16="http://schemas.microsoft.com/office/drawing/2014/main" id="{EE0C3743-D409-4FF5-9EA9-8D0951430AE2}"/>
              </a:ext>
            </a:extLst>
          </p:cNvPr>
          <p:cNvPicPr>
            <a:picLocks noChangeAspect="1"/>
          </p:cNvPicPr>
          <p:nvPr/>
        </p:nvPicPr>
        <p:blipFill>
          <a:blip r:embed="rId2"/>
          <a:stretch>
            <a:fillRect/>
          </a:stretch>
        </p:blipFill>
        <p:spPr>
          <a:xfrm>
            <a:off x="838200" y="2425382"/>
            <a:ext cx="8001000" cy="287629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EEF0B500-5A5E-4E46-BB97-1DFA7B30B04E}"/>
              </a:ext>
            </a:extLst>
          </p:cNvPr>
          <p:cNvPicPr>
            <a:picLocks noChangeAspect="1"/>
          </p:cNvPicPr>
          <p:nvPr/>
        </p:nvPicPr>
        <p:blipFill rotWithShape="1">
          <a:blip r:embed="rId3"/>
          <a:srcRect l="18624" t="20122" r="9368" b="22862"/>
          <a:stretch/>
        </p:blipFill>
        <p:spPr>
          <a:xfrm>
            <a:off x="3059748" y="1327728"/>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213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703868" y="1173437"/>
            <a:ext cx="8229600" cy="1666744"/>
          </a:xfrm>
        </p:spPr>
        <p:txBody>
          <a:bodyPr/>
          <a:lstStyle/>
          <a:p>
            <a:r>
              <a:rPr lang="en-US" b="1" dirty="0"/>
              <a:t>Entering a code</a:t>
            </a:r>
            <a:r>
              <a:rPr lang="en-US" dirty="0"/>
              <a:t>:</a:t>
            </a:r>
          </a:p>
          <a:p>
            <a:pPr lvl="1"/>
            <a:r>
              <a:rPr lang="en-US" dirty="0"/>
              <a:t> Select method: Code or term to search (radio button to select)</a:t>
            </a:r>
          </a:p>
          <a:p>
            <a:pPr lvl="1"/>
            <a:r>
              <a:rPr lang="en-US" dirty="0"/>
              <a:t>Enter information in the search box</a:t>
            </a:r>
          </a:p>
          <a:p>
            <a:pPr lvl="1"/>
            <a:r>
              <a:rPr lang="en-US" dirty="0"/>
              <a:t>Click Search</a:t>
            </a:r>
          </a:p>
          <a:p>
            <a:r>
              <a:rPr lang="en-US" dirty="0"/>
              <a:t>The system will provide you a list of results you can select from.  Select the one that you want added to the review by clicking on the radio button to the left of the code.  </a:t>
            </a:r>
          </a:p>
          <a:p>
            <a:pPr marL="0" indent="0">
              <a:buNone/>
            </a:pPr>
            <a:r>
              <a:rPr lang="en-US" dirty="0"/>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Diagnosis Panel: Populating the Diagnosis	</a:t>
            </a:r>
          </a:p>
        </p:txBody>
      </p:sp>
      <p:pic>
        <p:nvPicPr>
          <p:cNvPr id="2" name="Picture 1">
            <a:extLst>
              <a:ext uri="{FF2B5EF4-FFF2-40B4-BE49-F238E27FC236}">
                <a16:creationId xmlns:a16="http://schemas.microsoft.com/office/drawing/2014/main" id="{367DE60D-56B0-4F40-B6E5-21364F30397B}"/>
              </a:ext>
            </a:extLst>
          </p:cNvPr>
          <p:cNvPicPr>
            <a:picLocks noChangeAspect="1"/>
          </p:cNvPicPr>
          <p:nvPr/>
        </p:nvPicPr>
        <p:blipFill>
          <a:blip r:embed="rId2"/>
          <a:stretch>
            <a:fillRect/>
          </a:stretch>
        </p:blipFill>
        <p:spPr>
          <a:xfrm>
            <a:off x="1844654" y="3665726"/>
            <a:ext cx="7088813" cy="2255938"/>
          </a:xfrm>
          <a:prstGeom prst="rect">
            <a:avLst/>
          </a:prstGeom>
          <a:ln>
            <a:noFill/>
          </a:ln>
          <a:effectLst>
            <a:outerShdw blurRad="190500" algn="tl" rotWithShape="0">
              <a:srgbClr val="000000">
                <a:alpha val="70000"/>
              </a:srgbClr>
            </a:outerShdw>
          </a:effectLst>
        </p:spPr>
      </p:pic>
      <p:sp>
        <p:nvSpPr>
          <p:cNvPr id="5" name="Oval 4">
            <a:extLst>
              <a:ext uri="{FF2B5EF4-FFF2-40B4-BE49-F238E27FC236}">
                <a16:creationId xmlns:a16="http://schemas.microsoft.com/office/drawing/2014/main" id="{DEF9B9B0-E3AE-470F-95CD-70539BDE5E90}"/>
              </a:ext>
            </a:extLst>
          </p:cNvPr>
          <p:cNvSpPr/>
          <p:nvPr/>
        </p:nvSpPr>
        <p:spPr>
          <a:xfrm>
            <a:off x="1844654" y="4998490"/>
            <a:ext cx="332509" cy="424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404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291588"/>
            <a:ext cx="8229600" cy="1666744"/>
          </a:xfrm>
        </p:spPr>
        <p:txBody>
          <a:bodyPr/>
          <a:lstStyle/>
          <a:p>
            <a:r>
              <a:rPr lang="en-US" dirty="0"/>
              <a:t>After selecting the diagnosis you want added to the review, you can select Submit or Submit and Add Another. </a:t>
            </a:r>
          </a:p>
          <a:p>
            <a:r>
              <a:rPr lang="en-US" dirty="0"/>
              <a:t> </a:t>
            </a:r>
            <a:r>
              <a:rPr lang="en-US" b="1" dirty="0"/>
              <a:t>Submit </a:t>
            </a:r>
            <a:r>
              <a:rPr lang="en-US" dirty="0"/>
              <a:t>will add the diagnosis to the review.  </a:t>
            </a:r>
          </a:p>
          <a:p>
            <a:r>
              <a:rPr lang="en-US" b="1" dirty="0"/>
              <a:t>Submit and Add Another </a:t>
            </a:r>
            <a:r>
              <a:rPr lang="en-US" dirty="0"/>
              <a:t>will allow you to submit the diagnosis to the review and re-open the window where you can search for another diagnosis.</a:t>
            </a:r>
          </a:p>
          <a:p>
            <a:r>
              <a:rPr lang="en-US" dirty="0"/>
              <a:t>You can use the </a:t>
            </a:r>
            <a:r>
              <a:rPr lang="en-US" b="1" dirty="0"/>
              <a:t>trash can </a:t>
            </a:r>
            <a:r>
              <a:rPr lang="en-US" dirty="0"/>
              <a:t>icon on the right side of the diagnosis to delete anything entered incorrectly in this panel.</a:t>
            </a:r>
          </a:p>
          <a:p>
            <a:pPr marL="0" indent="0">
              <a:buNone/>
            </a:pPr>
            <a:r>
              <a:rPr lang="en-US" dirty="0"/>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Diagnosis Panel cont.	</a:t>
            </a:r>
          </a:p>
        </p:txBody>
      </p:sp>
      <p:pic>
        <p:nvPicPr>
          <p:cNvPr id="5" name="Picture 4">
            <a:extLst>
              <a:ext uri="{FF2B5EF4-FFF2-40B4-BE49-F238E27FC236}">
                <a16:creationId xmlns:a16="http://schemas.microsoft.com/office/drawing/2014/main" id="{42F5D11F-659E-4B92-ADFB-01AA8AB3CA21}"/>
              </a:ext>
            </a:extLst>
          </p:cNvPr>
          <p:cNvPicPr>
            <a:picLocks noChangeAspect="1"/>
          </p:cNvPicPr>
          <p:nvPr/>
        </p:nvPicPr>
        <p:blipFill>
          <a:blip r:embed="rId2"/>
          <a:stretch>
            <a:fillRect/>
          </a:stretch>
        </p:blipFill>
        <p:spPr>
          <a:xfrm>
            <a:off x="1513609" y="4445001"/>
            <a:ext cx="8610600" cy="1121411"/>
          </a:xfrm>
          <a:prstGeom prst="rect">
            <a:avLst/>
          </a:prstGeom>
          <a:ln>
            <a:noFill/>
          </a:ln>
          <a:effectLst>
            <a:outerShdw blurRad="190500" algn="tl" rotWithShape="0">
              <a:srgbClr val="000000">
                <a:alpha val="70000"/>
              </a:srgbClr>
            </a:outerShdw>
          </a:effectLst>
        </p:spPr>
      </p:pic>
      <p:sp>
        <p:nvSpPr>
          <p:cNvPr id="6" name="Oval 5">
            <a:extLst>
              <a:ext uri="{FF2B5EF4-FFF2-40B4-BE49-F238E27FC236}">
                <a16:creationId xmlns:a16="http://schemas.microsoft.com/office/drawing/2014/main" id="{084FA150-8A7E-4FFB-80E0-64101DDDC11C}"/>
              </a:ext>
            </a:extLst>
          </p:cNvPr>
          <p:cNvSpPr/>
          <p:nvPr/>
        </p:nvSpPr>
        <p:spPr>
          <a:xfrm>
            <a:off x="9342583" y="4445001"/>
            <a:ext cx="891309" cy="424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19C598E-B146-47C1-A683-3019EC6837E4}"/>
              </a:ext>
            </a:extLst>
          </p:cNvPr>
          <p:cNvSpPr/>
          <p:nvPr/>
        </p:nvSpPr>
        <p:spPr>
          <a:xfrm>
            <a:off x="9611591" y="5141539"/>
            <a:ext cx="457201" cy="424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939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219200"/>
            <a:ext cx="8229600" cy="2625213"/>
          </a:xfrm>
        </p:spPr>
        <p:txBody>
          <a:bodyPr lIns="91440" tIns="45720" rIns="91440" bIns="45720" anchor="t"/>
          <a:lstStyle/>
          <a:p>
            <a:r>
              <a:rPr lang="en-US" dirty="0">
                <a:latin typeface="Century Gothic"/>
              </a:rPr>
              <a:t>The </a:t>
            </a:r>
            <a:r>
              <a:rPr lang="en-US" b="1" dirty="0">
                <a:latin typeface="Century Gothic"/>
              </a:rPr>
              <a:t>Procedures Panel </a:t>
            </a:r>
            <a:r>
              <a:rPr lang="en-US" dirty="0">
                <a:latin typeface="Century Gothic"/>
              </a:rPr>
              <a:t>is where the procedure</a:t>
            </a:r>
            <a:r>
              <a:rPr lang="en-US" dirty="0">
                <a:solidFill>
                  <a:srgbClr val="FF0000"/>
                </a:solidFill>
                <a:latin typeface="Century Gothic"/>
              </a:rPr>
              <a:t> </a:t>
            </a:r>
            <a:r>
              <a:rPr lang="en-US" dirty="0">
                <a:solidFill>
                  <a:schemeClr val="tx1"/>
                </a:solidFill>
                <a:latin typeface="Century Gothic"/>
              </a:rPr>
              <a:t>code</a:t>
            </a:r>
            <a:r>
              <a:rPr lang="en-US" dirty="0">
                <a:latin typeface="Century Gothic"/>
              </a:rPr>
              <a:t> information related to this review is added.  </a:t>
            </a:r>
            <a:endParaRPr lang="en-US" dirty="0"/>
          </a:p>
          <a:p>
            <a:r>
              <a:rPr lang="en-US" dirty="0"/>
              <a:t>Click the               button to add a new procedure to the panel.</a:t>
            </a:r>
          </a:p>
          <a:p>
            <a:pPr lvl="1"/>
            <a:r>
              <a:rPr lang="en-US" dirty="0"/>
              <a:t>Select Radio button to indicate a code or term search</a:t>
            </a:r>
          </a:p>
          <a:p>
            <a:pPr lvl="1"/>
            <a:r>
              <a:rPr lang="en-US" dirty="0"/>
              <a:t>Enter information in the search box </a:t>
            </a:r>
          </a:p>
          <a:p>
            <a:pPr lvl="1"/>
            <a:r>
              <a:rPr lang="en-US" dirty="0"/>
              <a:t>Click search </a:t>
            </a:r>
          </a:p>
          <a:p>
            <a:pPr lvl="1"/>
            <a:r>
              <a:rPr lang="en-US" b="1" dirty="0"/>
              <a:t>For PACE reviews the Procedure field will be pre-populated</a:t>
            </a:r>
          </a:p>
          <a:p>
            <a:pPr marL="457200" lvl="1" indent="0">
              <a:buNone/>
            </a:pPr>
            <a:r>
              <a:rPr lang="en-US" b="1" dirty="0"/>
              <a:t>		       </a:t>
            </a:r>
          </a:p>
          <a:p>
            <a:pPr lvl="1"/>
            <a:endParaRPr lang="en-US" dirty="0"/>
          </a:p>
          <a:p>
            <a:pPr lvl="1"/>
            <a:endParaRPr lang="en-US" dirty="0"/>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Procedure(s) Panel	</a:t>
            </a:r>
          </a:p>
        </p:txBody>
      </p:sp>
      <p:pic>
        <p:nvPicPr>
          <p:cNvPr id="7" name="Picture 6">
            <a:extLst>
              <a:ext uri="{FF2B5EF4-FFF2-40B4-BE49-F238E27FC236}">
                <a16:creationId xmlns:a16="http://schemas.microsoft.com/office/drawing/2014/main" id="{BD40FF1D-EF4B-4365-8986-EE0D6C9EB1A1}"/>
              </a:ext>
            </a:extLst>
          </p:cNvPr>
          <p:cNvPicPr>
            <a:picLocks noChangeAspect="1"/>
          </p:cNvPicPr>
          <p:nvPr/>
        </p:nvPicPr>
        <p:blipFill rotWithShape="1">
          <a:blip r:embed="rId2"/>
          <a:srcRect l="18624" t="20122" r="9368" b="22862"/>
          <a:stretch/>
        </p:blipFill>
        <p:spPr>
          <a:xfrm>
            <a:off x="2352738" y="1976301"/>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409BB7D-2E26-472D-A390-3C8B27942BC2}"/>
              </a:ext>
            </a:extLst>
          </p:cNvPr>
          <p:cNvPicPr>
            <a:picLocks noChangeAspect="1"/>
          </p:cNvPicPr>
          <p:nvPr/>
        </p:nvPicPr>
        <p:blipFill>
          <a:blip r:embed="rId3"/>
          <a:stretch>
            <a:fillRect/>
          </a:stretch>
        </p:blipFill>
        <p:spPr>
          <a:xfrm>
            <a:off x="973814" y="4070555"/>
            <a:ext cx="8271786" cy="20524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9582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219200"/>
            <a:ext cx="8229600" cy="2971800"/>
          </a:xfrm>
        </p:spPr>
        <p:txBody>
          <a:bodyPr/>
          <a:lstStyle/>
          <a:p>
            <a:r>
              <a:rPr lang="en-US" dirty="0"/>
              <a:t>The Term search allows for the user to search based on Section, category and sub-category if needed </a:t>
            </a:r>
          </a:p>
          <a:p>
            <a:endParaRPr lang="en-US" dirty="0"/>
          </a:p>
          <a:p>
            <a:pPr lvl="1"/>
            <a:endParaRPr lang="en-US" dirty="0"/>
          </a:p>
          <a:p>
            <a:pPr lvl="1"/>
            <a:endParaRPr lang="en-US" dirty="0"/>
          </a:p>
          <a:p>
            <a:pPr lvl="1"/>
            <a:endParaRPr lang="en-US" dirty="0"/>
          </a:p>
          <a:p>
            <a:pPr lvl="1"/>
            <a:endParaRPr lang="en-US" dirty="0"/>
          </a:p>
          <a:p>
            <a:endParaRPr lang="en-US" dirty="0"/>
          </a:p>
          <a:p>
            <a:r>
              <a:rPr lang="en-US" dirty="0"/>
              <a:t>Once Query has populated, Use the radio button to Select the correct Procedure(s)</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Procedure(s) Panel cont. </a:t>
            </a:r>
          </a:p>
        </p:txBody>
      </p:sp>
      <p:pic>
        <p:nvPicPr>
          <p:cNvPr id="5" name="Picture 4">
            <a:extLst>
              <a:ext uri="{FF2B5EF4-FFF2-40B4-BE49-F238E27FC236}">
                <a16:creationId xmlns:a16="http://schemas.microsoft.com/office/drawing/2014/main" id="{4BBAC3FD-9D66-4613-A9AB-B4A71BED18F3}"/>
              </a:ext>
            </a:extLst>
          </p:cNvPr>
          <p:cNvPicPr>
            <a:picLocks noChangeAspect="1"/>
          </p:cNvPicPr>
          <p:nvPr/>
        </p:nvPicPr>
        <p:blipFill>
          <a:blip r:embed="rId2"/>
          <a:stretch>
            <a:fillRect/>
          </a:stretch>
        </p:blipFill>
        <p:spPr>
          <a:xfrm>
            <a:off x="1053121" y="2159523"/>
            <a:ext cx="10085757" cy="149534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BE4CAEFB-3B97-42FE-AD66-A7FD824A61F5}"/>
              </a:ext>
            </a:extLst>
          </p:cNvPr>
          <p:cNvPicPr>
            <a:picLocks noChangeAspect="1"/>
          </p:cNvPicPr>
          <p:nvPr/>
        </p:nvPicPr>
        <p:blipFill rotWithShape="1">
          <a:blip r:embed="rId3"/>
          <a:srcRect t="11998" r="44562"/>
          <a:stretch/>
        </p:blipFill>
        <p:spPr>
          <a:xfrm>
            <a:off x="1420305" y="4797922"/>
            <a:ext cx="6759019" cy="7422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9683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872315"/>
            <a:ext cx="8229600" cy="1666744"/>
          </a:xfrm>
        </p:spPr>
        <p:txBody>
          <a:bodyPr/>
          <a:lstStyle/>
          <a:p>
            <a:pPr marL="0" indent="0">
              <a:buNone/>
            </a:pPr>
            <a:endParaRPr lang="en-US" dirty="0"/>
          </a:p>
          <a:p>
            <a:r>
              <a:rPr lang="en-US" dirty="0"/>
              <a:t>Complete Modifiers and procedure details as needed</a:t>
            </a:r>
          </a:p>
          <a:p>
            <a:pPr marL="0" indent="0">
              <a:buNone/>
            </a:pPr>
            <a:r>
              <a:rPr lang="en-US" dirty="0"/>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Procedure(s) Panel cont.	</a:t>
            </a:r>
          </a:p>
        </p:txBody>
      </p:sp>
      <p:sp>
        <p:nvSpPr>
          <p:cNvPr id="5" name="Content Placeholder 2">
            <a:extLst>
              <a:ext uri="{FF2B5EF4-FFF2-40B4-BE49-F238E27FC236}">
                <a16:creationId xmlns:a16="http://schemas.microsoft.com/office/drawing/2014/main" id="{BE2A7873-14BA-43FD-9507-9DC9A501950E}"/>
              </a:ext>
            </a:extLst>
          </p:cNvPr>
          <p:cNvSpPr txBox="1">
            <a:spLocks/>
          </p:cNvSpPr>
          <p:nvPr/>
        </p:nvSpPr>
        <p:spPr>
          <a:xfrm>
            <a:off x="609600" y="1219200"/>
            <a:ext cx="8229600" cy="2971800"/>
          </a:xfrm>
          <a:prstGeom prst="rect">
            <a:avLst/>
          </a:prstGeom>
        </p:spPr>
        <p:txBody>
          <a:bodyPr/>
          <a:lstStyle>
            <a:lvl1pPr marL="342900" indent="-342900" algn="l" defTabSz="914400" rtl="0" eaLnBrk="1" latinLnBrk="0" hangingPunct="1">
              <a:spcBef>
                <a:spcPct val="20000"/>
              </a:spcBef>
              <a:buFont typeface="Wingdings" pitchFamily="2" charset="2"/>
              <a:buChar char="§"/>
              <a:defRPr sz="2000" kern="1200" baseline="0">
                <a:solidFill>
                  <a:schemeClr val="tx1">
                    <a:lumMod val="85000"/>
                    <a:lumOff val="1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Century Gothic" panose="020B0502020202020204" pitchFamily="34" charset="0"/>
                <a:ea typeface="+mn-ea"/>
                <a:cs typeface="+mn-cs"/>
              </a:defRPr>
            </a:lvl2pPr>
            <a:lvl3pPr marL="1257300" indent="-342900"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9" name="Picture 8">
            <a:extLst>
              <a:ext uri="{FF2B5EF4-FFF2-40B4-BE49-F238E27FC236}">
                <a16:creationId xmlns:a16="http://schemas.microsoft.com/office/drawing/2014/main" id="{5AF63E7A-9FE7-457E-AC00-55416B0FE4FD}"/>
              </a:ext>
            </a:extLst>
          </p:cNvPr>
          <p:cNvPicPr>
            <a:picLocks noChangeAspect="1"/>
          </p:cNvPicPr>
          <p:nvPr/>
        </p:nvPicPr>
        <p:blipFill>
          <a:blip r:embed="rId2"/>
          <a:stretch>
            <a:fillRect/>
          </a:stretch>
        </p:blipFill>
        <p:spPr>
          <a:xfrm>
            <a:off x="609601" y="1682739"/>
            <a:ext cx="5486400" cy="3699966"/>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1456CE13-B288-4291-A262-6B593B091B03}"/>
              </a:ext>
            </a:extLst>
          </p:cNvPr>
          <p:cNvSpPr txBox="1"/>
          <p:nvPr/>
        </p:nvSpPr>
        <p:spPr>
          <a:xfrm>
            <a:off x="6191316" y="2378560"/>
            <a:ext cx="6108568" cy="3139321"/>
          </a:xfrm>
          <a:prstGeom prst="rect">
            <a:avLst/>
          </a:prstGeom>
          <a:noFill/>
        </p:spPr>
        <p:txBody>
          <a:bodyPr wrap="square">
            <a:spAutoFit/>
          </a:bodyPr>
          <a:lstStyle/>
          <a:p>
            <a:r>
              <a:rPr lang="en-US" dirty="0"/>
              <a:t>After selecting the procedure(s) you want to be added to the review: </a:t>
            </a:r>
          </a:p>
          <a:p>
            <a:pPr lvl="1"/>
            <a:r>
              <a:rPr lang="en-US" b="1" dirty="0"/>
              <a:t> Submit </a:t>
            </a:r>
            <a:r>
              <a:rPr lang="en-US" dirty="0"/>
              <a:t>will add the procedure to the review.  </a:t>
            </a:r>
          </a:p>
          <a:p>
            <a:pPr lvl="1"/>
            <a:r>
              <a:rPr lang="en-US" b="1" dirty="0"/>
              <a:t>Submit and Add Another </a:t>
            </a:r>
            <a:r>
              <a:rPr lang="en-US" dirty="0"/>
              <a:t>will allow you to submit the procedure to the review and re-open the window where you can search for another procedure.</a:t>
            </a:r>
          </a:p>
          <a:p>
            <a:r>
              <a:rPr lang="en-US" dirty="0"/>
              <a:t>Enter as many procedures as needed.</a:t>
            </a:r>
          </a:p>
          <a:p>
            <a:endParaRPr lang="en-US" dirty="0"/>
          </a:p>
          <a:p>
            <a:r>
              <a:rPr lang="en-US" dirty="0"/>
              <a:t>The units should be the number of days for the benefit period. </a:t>
            </a:r>
          </a:p>
        </p:txBody>
      </p:sp>
    </p:spTree>
    <p:extLst>
      <p:ext uri="{BB962C8B-B14F-4D97-AF65-F5344CB8AC3E}">
        <p14:creationId xmlns:p14="http://schemas.microsoft.com/office/powerpoint/2010/main" val="163642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12F3A9-7FF7-40EF-9498-FA7AE135AC8B}"/>
              </a:ext>
            </a:extLst>
          </p:cNvPr>
          <p:cNvSpPr>
            <a:spLocks noGrp="1"/>
          </p:cNvSpPr>
          <p:nvPr>
            <p:ph idx="1"/>
          </p:nvPr>
        </p:nvSpPr>
        <p:spPr>
          <a:xfrm>
            <a:off x="402211" y="1257299"/>
            <a:ext cx="10972800" cy="4343401"/>
          </a:xfrm>
        </p:spPr>
        <p:txBody>
          <a:bodyPr lIns="91440" tIns="45720" rIns="91440" bIns="45720" anchor="t"/>
          <a:lstStyle/>
          <a:p>
            <a:r>
              <a:rPr lang="en-US" b="1" dirty="0">
                <a:latin typeface="Century Gothic"/>
              </a:rPr>
              <a:t>Questions</a:t>
            </a:r>
          </a:p>
          <a:p>
            <a:pPr lvl="1"/>
            <a:r>
              <a:rPr lang="en-US" dirty="0">
                <a:latin typeface="Century Gothic"/>
              </a:rPr>
              <a:t>Please enter all questions into the chat</a:t>
            </a:r>
          </a:p>
          <a:p>
            <a:pPr lvl="1"/>
            <a:r>
              <a:rPr lang="en-US" dirty="0">
                <a:latin typeface="Century Gothic"/>
              </a:rPr>
              <a:t>Time at the end of the training will be</a:t>
            </a:r>
            <a:r>
              <a:rPr lang="en-US" dirty="0">
                <a:solidFill>
                  <a:srgbClr val="FF0000"/>
                </a:solidFill>
                <a:latin typeface="Century Gothic"/>
              </a:rPr>
              <a:t> </a:t>
            </a:r>
            <a:r>
              <a:rPr lang="en-US" dirty="0">
                <a:solidFill>
                  <a:schemeClr val="tx1"/>
                </a:solidFill>
                <a:latin typeface="Century Gothic"/>
              </a:rPr>
              <a:t>reserved for </a:t>
            </a:r>
            <a:r>
              <a:rPr lang="en-US" dirty="0">
                <a:latin typeface="Century Gothic"/>
              </a:rPr>
              <a:t>questions</a:t>
            </a:r>
          </a:p>
          <a:p>
            <a:pPr lvl="1"/>
            <a:r>
              <a:rPr lang="en-US" dirty="0">
                <a:latin typeface="Century Gothic"/>
              </a:rPr>
              <a:t>Any </a:t>
            </a:r>
            <a:r>
              <a:rPr lang="en-US" dirty="0">
                <a:solidFill>
                  <a:schemeClr val="tx1"/>
                </a:solidFill>
                <a:latin typeface="Century Gothic"/>
              </a:rPr>
              <a:t>unanswered</a:t>
            </a:r>
            <a:r>
              <a:rPr lang="en-US" dirty="0">
                <a:latin typeface="Century Gothic"/>
              </a:rPr>
              <a:t> questions will be </a:t>
            </a:r>
            <a:r>
              <a:rPr lang="en-US" dirty="0">
                <a:solidFill>
                  <a:schemeClr val="tx1"/>
                </a:solidFill>
                <a:latin typeface="Century Gothic"/>
              </a:rPr>
              <a:t>answered and </a:t>
            </a:r>
            <a:r>
              <a:rPr lang="en-US" dirty="0">
                <a:latin typeface="Century Gothic"/>
              </a:rPr>
              <a:t>posted to the website</a:t>
            </a:r>
          </a:p>
          <a:p>
            <a:pPr marL="457200" lvl="1" indent="0">
              <a:buNone/>
            </a:pPr>
            <a:endParaRPr lang="en-US" dirty="0">
              <a:latin typeface="Century Gothic"/>
            </a:endParaRPr>
          </a:p>
          <a:p>
            <a:r>
              <a:rPr lang="en-US" b="1" dirty="0">
                <a:latin typeface="Century Gothic"/>
              </a:rPr>
              <a:t>Content availability</a:t>
            </a:r>
          </a:p>
          <a:p>
            <a:pPr lvl="1"/>
            <a:r>
              <a:rPr lang="en-US" dirty="0">
                <a:solidFill>
                  <a:schemeClr val="tx1"/>
                </a:solidFill>
                <a:highlight>
                  <a:srgbClr val="FFFF00"/>
                </a:highlight>
                <a:latin typeface="Century Gothic"/>
              </a:rPr>
              <a:t>Presentation</a:t>
            </a:r>
            <a:r>
              <a:rPr lang="en-US" dirty="0">
                <a:solidFill>
                  <a:srgbClr val="FF0000"/>
                </a:solidFill>
                <a:highlight>
                  <a:srgbClr val="FFFF00"/>
                </a:highlight>
                <a:latin typeface="Century Gothic"/>
              </a:rPr>
              <a:t> </a:t>
            </a:r>
            <a:r>
              <a:rPr lang="en-US" dirty="0">
                <a:highlight>
                  <a:srgbClr val="FFFF00"/>
                </a:highlight>
                <a:latin typeface="Century Gothic"/>
              </a:rPr>
              <a:t>will be posted to the website </a:t>
            </a:r>
            <a:r>
              <a:rPr lang="en-US" dirty="0">
                <a:solidFill>
                  <a:schemeClr val="tx1"/>
                </a:solidFill>
                <a:highlight>
                  <a:srgbClr val="FFFF00"/>
                </a:highlight>
                <a:latin typeface="Century Gothic"/>
              </a:rPr>
              <a:t>following the training</a:t>
            </a:r>
          </a:p>
          <a:p>
            <a:pPr lvl="1"/>
            <a:r>
              <a:rPr kumimoji="0" lang="en-US" sz="1800" b="1" i="0" u="none" strike="noStrike" kern="1200" cap="none" spc="0" normalizeH="0" baseline="0" noProof="0" dirty="0">
                <a:ln>
                  <a:noFill/>
                </a:ln>
                <a:solidFill>
                  <a:prstClr val="black"/>
                </a:solidFill>
                <a:effectLst/>
                <a:uLnTx/>
                <a:uFillTx/>
                <a:latin typeface="Century Gothic"/>
                <a:ea typeface="+mn-ea"/>
                <a:cs typeface="+mn-cs"/>
              </a:rPr>
              <a:t>Website</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a:t>
            </a:r>
            <a:r>
              <a:rPr lang="en-US" dirty="0">
                <a:solidFill>
                  <a:prstClr val="black"/>
                </a:solidFill>
                <a:latin typeface="Century Gothic"/>
                <a:hlinkClick r:id="rId2"/>
              </a:rPr>
              <a:t>https://telligenmd.Qualitrac.com</a:t>
            </a:r>
            <a:endParaRPr lang="en-US" dirty="0">
              <a:solidFill>
                <a:prstClr val="black"/>
              </a:solidFill>
              <a:latin typeface="Century Gothic"/>
            </a:endParaRPr>
          </a:p>
          <a:p>
            <a:pPr lvl="1"/>
            <a:r>
              <a:rPr lang="en-US" dirty="0">
                <a:solidFill>
                  <a:schemeClr val="tx1"/>
                </a:solidFill>
                <a:latin typeface="Century Gothic"/>
              </a:rPr>
              <a:t>Located in Education/Training</a:t>
            </a:r>
          </a:p>
          <a:p>
            <a:pPr marL="457200" lvl="1" indent="0">
              <a:buNone/>
            </a:pPr>
            <a:endParaRPr lang="en-US" strike="sngStrike" dirty="0">
              <a:solidFill>
                <a:schemeClr val="tx1"/>
              </a:solidFill>
              <a:latin typeface="Century Gothic"/>
            </a:endParaRPr>
          </a:p>
          <a:p>
            <a:r>
              <a:rPr lang="en-US" b="1" dirty="0">
                <a:latin typeface="Century Gothic"/>
              </a:rPr>
              <a:t>Survey</a:t>
            </a:r>
          </a:p>
          <a:p>
            <a:pPr lvl="1"/>
            <a:r>
              <a:rPr lang="en-US" dirty="0">
                <a:solidFill>
                  <a:schemeClr val="tx1"/>
                </a:solidFill>
                <a:latin typeface="Century Gothic"/>
              </a:rPr>
              <a:t>All registrants will be sent a Survey via email following today’s training.  Telligen welcomes your feedback and suggestions on future training opportunities. </a:t>
            </a:r>
            <a:endParaRPr lang="en-US" strike="sngStrike" dirty="0">
              <a:solidFill>
                <a:schemeClr val="tx1"/>
              </a:solidFill>
              <a:latin typeface="Century Gothic"/>
            </a:endParaRPr>
          </a:p>
          <a:p>
            <a:pPr marL="457200" lvl="1" indent="0">
              <a:buNone/>
            </a:pPr>
            <a:endParaRPr lang="en-US" strike="sngStrike" dirty="0">
              <a:solidFill>
                <a:schemeClr val="tx1"/>
              </a:solidFill>
              <a:latin typeface="Century Gothic"/>
            </a:endParaRPr>
          </a:p>
          <a:p>
            <a:pPr lvl="1"/>
            <a:endParaRPr lang="en-US" dirty="0">
              <a:latin typeface="Century Gothic"/>
            </a:endParaRPr>
          </a:p>
          <a:p>
            <a:endParaRPr lang="en-US" dirty="0">
              <a:latin typeface="Century Gothic"/>
            </a:endParaRPr>
          </a:p>
          <a:p>
            <a:endParaRPr lang="en-US" dirty="0">
              <a:latin typeface="Century Gothic"/>
            </a:endParaRPr>
          </a:p>
        </p:txBody>
      </p:sp>
      <p:sp>
        <p:nvSpPr>
          <p:cNvPr id="5" name="Text Placeholder 4">
            <a:extLst>
              <a:ext uri="{FF2B5EF4-FFF2-40B4-BE49-F238E27FC236}">
                <a16:creationId xmlns:a16="http://schemas.microsoft.com/office/drawing/2014/main" id="{3132EE7A-611A-4807-A0C5-72F9B2C7EB4D}"/>
              </a:ext>
            </a:extLst>
          </p:cNvPr>
          <p:cNvSpPr>
            <a:spLocks noGrp="1"/>
          </p:cNvSpPr>
          <p:nvPr>
            <p:ph type="body" sz="quarter" idx="10"/>
          </p:nvPr>
        </p:nvSpPr>
        <p:spPr/>
        <p:txBody>
          <a:bodyPr/>
          <a:lstStyle/>
          <a:p>
            <a:r>
              <a:rPr lang="en-US" dirty="0"/>
              <a:t>Housekeeping</a:t>
            </a:r>
          </a:p>
        </p:txBody>
      </p:sp>
    </p:spTree>
    <p:extLst>
      <p:ext uri="{BB962C8B-B14F-4D97-AF65-F5344CB8AC3E}">
        <p14:creationId xmlns:p14="http://schemas.microsoft.com/office/powerpoint/2010/main" val="2438820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88109" y="1323109"/>
            <a:ext cx="8229600" cy="1666744"/>
          </a:xfrm>
        </p:spPr>
        <p:txBody>
          <a:bodyPr/>
          <a:lstStyle/>
          <a:p>
            <a:r>
              <a:rPr lang="en-US" dirty="0"/>
              <a:t>Use the trash can icon on the right side of the procedure to delete anything entered incorrectly in this panel.</a:t>
            </a:r>
          </a:p>
          <a:p>
            <a:r>
              <a:rPr lang="en-US" dirty="0"/>
              <a:t>Prioritize the procedures using the drag and drop features.  </a:t>
            </a:r>
          </a:p>
          <a:p>
            <a:pPr marL="0" indent="0">
              <a:buNone/>
            </a:pPr>
            <a:endParaRPr lang="en-US" dirty="0"/>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dirty="0"/>
              <a:t>Procedure(s) Panel cont.	</a:t>
            </a:r>
          </a:p>
        </p:txBody>
      </p:sp>
      <p:pic>
        <p:nvPicPr>
          <p:cNvPr id="2" name="Picture 1">
            <a:extLst>
              <a:ext uri="{FF2B5EF4-FFF2-40B4-BE49-F238E27FC236}">
                <a16:creationId xmlns:a16="http://schemas.microsoft.com/office/drawing/2014/main" id="{1A6D737A-E715-4136-9113-C4137AD384C5}"/>
              </a:ext>
            </a:extLst>
          </p:cNvPr>
          <p:cNvPicPr>
            <a:picLocks noChangeAspect="1"/>
          </p:cNvPicPr>
          <p:nvPr/>
        </p:nvPicPr>
        <p:blipFill>
          <a:blip r:embed="rId2"/>
          <a:stretch>
            <a:fillRect/>
          </a:stretch>
        </p:blipFill>
        <p:spPr>
          <a:xfrm>
            <a:off x="1038019" y="2725654"/>
            <a:ext cx="8534400" cy="11422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5633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BC5150-57F4-35A6-7F7B-010DE2B8685A}"/>
              </a:ext>
            </a:extLst>
          </p:cNvPr>
          <p:cNvSpPr>
            <a:spLocks noGrp="1"/>
          </p:cNvSpPr>
          <p:nvPr>
            <p:ph idx="1"/>
          </p:nvPr>
        </p:nvSpPr>
        <p:spPr/>
        <p:txBody>
          <a:bodyPr/>
          <a:lstStyle/>
          <a:p>
            <a:pPr marL="0" indent="0">
              <a:buNone/>
            </a:pPr>
            <a:r>
              <a:rPr lang="en-US" dirty="0"/>
              <a:t>You will need to complete the patient assessment, which mirrors the 3871b</a:t>
            </a:r>
          </a:p>
          <a:p>
            <a:pPr marL="0" indent="0">
              <a:buNone/>
            </a:pPr>
            <a:endParaRPr lang="en-US" dirty="0"/>
          </a:p>
        </p:txBody>
      </p:sp>
      <p:sp>
        <p:nvSpPr>
          <p:cNvPr id="3" name="Text Placeholder 2">
            <a:extLst>
              <a:ext uri="{FF2B5EF4-FFF2-40B4-BE49-F238E27FC236}">
                <a16:creationId xmlns:a16="http://schemas.microsoft.com/office/drawing/2014/main" id="{F1796B7D-548C-25B6-7932-9B4D4504AAA0}"/>
              </a:ext>
            </a:extLst>
          </p:cNvPr>
          <p:cNvSpPr>
            <a:spLocks noGrp="1"/>
          </p:cNvSpPr>
          <p:nvPr>
            <p:ph type="body" sz="quarter" idx="10"/>
          </p:nvPr>
        </p:nvSpPr>
        <p:spPr/>
        <p:txBody>
          <a:bodyPr/>
          <a:lstStyle/>
          <a:p>
            <a:r>
              <a:rPr lang="en-US" dirty="0"/>
              <a:t>Assessment Panel</a:t>
            </a:r>
          </a:p>
        </p:txBody>
      </p:sp>
      <p:pic>
        <p:nvPicPr>
          <p:cNvPr id="5" name="Picture 4">
            <a:extLst>
              <a:ext uri="{FF2B5EF4-FFF2-40B4-BE49-F238E27FC236}">
                <a16:creationId xmlns:a16="http://schemas.microsoft.com/office/drawing/2014/main" id="{43FA2F2D-E0F1-CF6C-313A-CD372C5BC804}"/>
              </a:ext>
            </a:extLst>
          </p:cNvPr>
          <p:cNvPicPr>
            <a:picLocks noChangeAspect="1"/>
          </p:cNvPicPr>
          <p:nvPr/>
        </p:nvPicPr>
        <p:blipFill>
          <a:blip r:embed="rId2"/>
          <a:stretch>
            <a:fillRect/>
          </a:stretch>
        </p:blipFill>
        <p:spPr>
          <a:xfrm>
            <a:off x="835742" y="1907458"/>
            <a:ext cx="10510684" cy="3657804"/>
          </a:xfrm>
          <a:prstGeom prst="rect">
            <a:avLst/>
          </a:prstGeom>
        </p:spPr>
      </p:pic>
    </p:spTree>
    <p:extLst>
      <p:ext uri="{BB962C8B-B14F-4D97-AF65-F5344CB8AC3E}">
        <p14:creationId xmlns:p14="http://schemas.microsoft.com/office/powerpoint/2010/main" val="420813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609600" y="1364674"/>
            <a:ext cx="8229600" cy="1600200"/>
          </a:xfrm>
        </p:spPr>
        <p:txBody>
          <a:bodyPr/>
          <a:lstStyle/>
          <a:p>
            <a:r>
              <a:rPr lang="en-US" b="1" dirty="0"/>
              <a:t>Documentation Panel </a:t>
            </a:r>
            <a:r>
              <a:rPr lang="en-US" dirty="0"/>
              <a:t>is the final panel on the page to submit the review.  </a:t>
            </a:r>
          </a:p>
          <a:p>
            <a:r>
              <a:rPr lang="en-US" dirty="0"/>
              <a:t>This is where you can upload any clinical documentation related and necessary for the review to be processed.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dirty="0"/>
              <a:t>Documentation Panel</a:t>
            </a:r>
          </a:p>
        </p:txBody>
      </p:sp>
      <p:pic>
        <p:nvPicPr>
          <p:cNvPr id="5" name="Picture 4">
            <a:extLst>
              <a:ext uri="{FF2B5EF4-FFF2-40B4-BE49-F238E27FC236}">
                <a16:creationId xmlns:a16="http://schemas.microsoft.com/office/drawing/2014/main" id="{25B742B0-9B61-4871-A01A-1B5A3C83F6AD}"/>
              </a:ext>
            </a:extLst>
          </p:cNvPr>
          <p:cNvPicPr>
            <a:picLocks noChangeAspect="1"/>
          </p:cNvPicPr>
          <p:nvPr/>
        </p:nvPicPr>
        <p:blipFill>
          <a:blip r:embed="rId2"/>
          <a:stretch>
            <a:fillRect/>
          </a:stretch>
        </p:blipFill>
        <p:spPr>
          <a:xfrm>
            <a:off x="757382" y="3143950"/>
            <a:ext cx="8382000" cy="1498353"/>
          </a:xfrm>
          <a:prstGeom prst="rect">
            <a:avLst/>
          </a:prstGeom>
          <a:ln>
            <a:noFill/>
          </a:ln>
          <a:effectLst>
            <a:outerShdw blurRad="190500" algn="tl" rotWithShape="0">
              <a:srgbClr val="000000">
                <a:alpha val="70000"/>
              </a:srgbClr>
            </a:outerShdw>
          </a:effectLst>
        </p:spPr>
      </p:pic>
      <p:sp>
        <p:nvSpPr>
          <p:cNvPr id="6" name="Oval 5">
            <a:extLst>
              <a:ext uri="{FF2B5EF4-FFF2-40B4-BE49-F238E27FC236}">
                <a16:creationId xmlns:a16="http://schemas.microsoft.com/office/drawing/2014/main" id="{06172675-7D11-4CBE-9A7C-A22996117AE0}"/>
              </a:ext>
            </a:extLst>
          </p:cNvPr>
          <p:cNvSpPr/>
          <p:nvPr/>
        </p:nvSpPr>
        <p:spPr>
          <a:xfrm>
            <a:off x="8539017" y="3077465"/>
            <a:ext cx="600365" cy="611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493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690561" y="1445772"/>
            <a:ext cx="3733800" cy="3833062"/>
          </a:xfrm>
        </p:spPr>
        <p:txBody>
          <a:bodyPr/>
          <a:lstStyle/>
          <a:p>
            <a:r>
              <a:rPr lang="en-US" dirty="0"/>
              <a:t>To submit documentation, click the           button on the Documentation Panel.  This will open a modal where you can drag and drop files or select Click here to open a windows directory and find the necessary files.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dirty="0"/>
              <a:t>Documentation Panel cont.</a:t>
            </a:r>
          </a:p>
        </p:txBody>
      </p:sp>
      <p:pic>
        <p:nvPicPr>
          <p:cNvPr id="2" name="Picture 1">
            <a:extLst>
              <a:ext uri="{FF2B5EF4-FFF2-40B4-BE49-F238E27FC236}">
                <a16:creationId xmlns:a16="http://schemas.microsoft.com/office/drawing/2014/main" id="{AFB38F07-8ECD-48CC-858F-53C360AE8E29}"/>
              </a:ext>
            </a:extLst>
          </p:cNvPr>
          <p:cNvPicPr>
            <a:picLocks noChangeAspect="1"/>
          </p:cNvPicPr>
          <p:nvPr/>
        </p:nvPicPr>
        <p:blipFill rotWithShape="1">
          <a:blip r:embed="rId2"/>
          <a:srcRect l="1508" t="1585" r="2177" b="1742"/>
          <a:stretch/>
        </p:blipFill>
        <p:spPr>
          <a:xfrm>
            <a:off x="5816339" y="1445772"/>
            <a:ext cx="3733800" cy="4238591"/>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3668049E-A429-4475-B140-77ECFE1C77BD}"/>
              </a:ext>
            </a:extLst>
          </p:cNvPr>
          <p:cNvPicPr>
            <a:picLocks noChangeAspect="1"/>
          </p:cNvPicPr>
          <p:nvPr/>
        </p:nvPicPr>
        <p:blipFill rotWithShape="1">
          <a:blip r:embed="rId3"/>
          <a:srcRect l="18624" t="20122" r="9368" b="22862"/>
          <a:stretch/>
        </p:blipFill>
        <p:spPr>
          <a:xfrm>
            <a:off x="4424361" y="1762812"/>
            <a:ext cx="602673" cy="275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3860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688109" y="1355465"/>
            <a:ext cx="3733800" cy="4290262"/>
          </a:xfrm>
        </p:spPr>
        <p:txBody>
          <a:bodyPr/>
          <a:lstStyle/>
          <a:p>
            <a:r>
              <a:rPr lang="en-US" dirty="0"/>
              <a:t>Please note:  </a:t>
            </a:r>
          </a:p>
          <a:p>
            <a:pPr lvl="1"/>
            <a:r>
              <a:rPr lang="en-US" dirty="0"/>
              <a:t>Documents must be a .pdf or word document</a:t>
            </a:r>
          </a:p>
          <a:p>
            <a:pPr lvl="1"/>
            <a:r>
              <a:rPr lang="en-US" dirty="0"/>
              <a:t>The size is limited to 300MB per document.</a:t>
            </a:r>
          </a:p>
          <a:p>
            <a:pPr lvl="1"/>
            <a:endParaRPr lang="en-US" dirty="0"/>
          </a:p>
          <a:p>
            <a:pPr marL="0" indent="0">
              <a:buNone/>
            </a:pPr>
            <a:r>
              <a:rPr lang="en-US" sz="1800" dirty="0"/>
              <a:t>Complete the File upload fields  </a:t>
            </a:r>
          </a:p>
          <a:p>
            <a:r>
              <a:rPr lang="en-US" b="1" dirty="0"/>
              <a:t>Name</a:t>
            </a:r>
            <a:r>
              <a:rPr lang="en-US" dirty="0"/>
              <a:t>: </a:t>
            </a:r>
          </a:p>
          <a:p>
            <a:pPr lvl="1"/>
            <a:r>
              <a:rPr lang="en-US" dirty="0"/>
              <a:t>The </a:t>
            </a:r>
            <a:r>
              <a:rPr lang="en-US" b="1" dirty="0"/>
              <a:t>Name</a:t>
            </a:r>
            <a:r>
              <a:rPr lang="en-US" dirty="0"/>
              <a:t> box allow</a:t>
            </a:r>
            <a:r>
              <a:rPr lang="en-US" dirty="0">
                <a:solidFill>
                  <a:srgbClr val="FF0000"/>
                </a:solidFill>
              </a:rPr>
              <a:t>s</a:t>
            </a:r>
            <a:r>
              <a:rPr lang="en-US" dirty="0"/>
              <a:t> you to name the file to what makes sense</a:t>
            </a:r>
            <a:r>
              <a:rPr lang="en-US" dirty="0">
                <a:solidFill>
                  <a:srgbClr val="FF0000"/>
                </a:solidFill>
              </a:rPr>
              <a:t>,</a:t>
            </a:r>
            <a:r>
              <a:rPr lang="en-US" dirty="0"/>
              <a:t> if needed</a:t>
            </a:r>
          </a:p>
          <a:p>
            <a:pPr lvl="1"/>
            <a:r>
              <a:rPr lang="en-US" dirty="0"/>
              <a:t>The file name cannot have any spaces or </a:t>
            </a:r>
            <a:r>
              <a:rPr lang="en-US"/>
              <a:t>special characters.</a:t>
            </a:r>
            <a:endParaRPr lang="en-US" dirty="0"/>
          </a:p>
          <a:p>
            <a:pPr marL="457200" lvl="1" indent="0">
              <a:buNone/>
            </a:pPr>
            <a:r>
              <a:rPr lang="en-US" dirty="0"/>
              <a:t>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dirty="0"/>
              <a:t>Documentation Panel cont.</a:t>
            </a:r>
          </a:p>
        </p:txBody>
      </p:sp>
      <p:pic>
        <p:nvPicPr>
          <p:cNvPr id="2" name="Picture 1">
            <a:extLst>
              <a:ext uri="{FF2B5EF4-FFF2-40B4-BE49-F238E27FC236}">
                <a16:creationId xmlns:a16="http://schemas.microsoft.com/office/drawing/2014/main" id="{AFB38F07-8ECD-48CC-858F-53C360AE8E29}"/>
              </a:ext>
            </a:extLst>
          </p:cNvPr>
          <p:cNvPicPr>
            <a:picLocks noChangeAspect="1"/>
          </p:cNvPicPr>
          <p:nvPr/>
        </p:nvPicPr>
        <p:blipFill rotWithShape="1">
          <a:blip r:embed="rId2"/>
          <a:srcRect l="1819" t="1766" r="1867" b="2148"/>
          <a:stretch/>
        </p:blipFill>
        <p:spPr>
          <a:xfrm>
            <a:off x="5656082" y="1432874"/>
            <a:ext cx="3733801" cy="4212854"/>
          </a:xfrm>
          <a:prstGeom prst="rect">
            <a:avLst/>
          </a:prstGeom>
          <a:ln>
            <a:noFill/>
          </a:ln>
          <a:effectLst>
            <a:outerShdw blurRad="190500" algn="tl" rotWithShape="0">
              <a:srgbClr val="000000">
                <a:alpha val="70000"/>
              </a:srgbClr>
            </a:outerShdw>
          </a:effectLst>
        </p:spPr>
      </p:pic>
      <p:sp>
        <p:nvSpPr>
          <p:cNvPr id="5" name="Star: 5 Points 4">
            <a:extLst>
              <a:ext uri="{FF2B5EF4-FFF2-40B4-BE49-F238E27FC236}">
                <a16:creationId xmlns:a16="http://schemas.microsoft.com/office/drawing/2014/main" id="{16C4DDE1-2CC2-4A7B-A327-5228D775C94D}"/>
              </a:ext>
            </a:extLst>
          </p:cNvPr>
          <p:cNvSpPr/>
          <p:nvPr/>
        </p:nvSpPr>
        <p:spPr>
          <a:xfrm>
            <a:off x="5274485" y="4251488"/>
            <a:ext cx="31108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41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762000" y="1219200"/>
            <a:ext cx="4475018" cy="4724400"/>
          </a:xfrm>
        </p:spPr>
        <p:txBody>
          <a:bodyPr/>
          <a:lstStyle/>
          <a:p>
            <a:r>
              <a:rPr lang="en-US" b="1" dirty="0"/>
              <a:t>Category</a:t>
            </a:r>
            <a:r>
              <a:rPr lang="en-US" dirty="0"/>
              <a:t>:</a:t>
            </a:r>
          </a:p>
          <a:p>
            <a:pPr lvl="1"/>
            <a:r>
              <a:rPr lang="en-US" dirty="0"/>
              <a:t>select from the drop down the type of document that you are attaching.  </a:t>
            </a:r>
          </a:p>
          <a:p>
            <a:r>
              <a:rPr lang="en-US" b="1" dirty="0"/>
              <a:t>Topic</a:t>
            </a:r>
            <a:r>
              <a:rPr lang="en-US" dirty="0"/>
              <a:t>: </a:t>
            </a:r>
          </a:p>
          <a:p>
            <a:pPr lvl="1"/>
            <a:r>
              <a:rPr lang="en-US" dirty="0"/>
              <a:t>Select from the drop-down type of document being attached.</a:t>
            </a:r>
          </a:p>
          <a:p>
            <a:r>
              <a:rPr lang="en-US" dirty="0"/>
              <a:t>Click Upload to attach the information to the review. </a:t>
            </a:r>
          </a:p>
          <a:p>
            <a:r>
              <a:rPr lang="en-US" b="1" dirty="0">
                <a:solidFill>
                  <a:schemeClr val="tx1"/>
                </a:solidFill>
              </a:rPr>
              <a:t>NOTE: </a:t>
            </a:r>
            <a:r>
              <a:rPr lang="en-US" dirty="0"/>
              <a:t>This can be repeated as many times as necessary to get all relevant documentation added.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dirty="0"/>
              <a:t>Documentation Panel cont.</a:t>
            </a:r>
          </a:p>
        </p:txBody>
      </p:sp>
      <p:pic>
        <p:nvPicPr>
          <p:cNvPr id="2" name="Picture 1">
            <a:extLst>
              <a:ext uri="{FF2B5EF4-FFF2-40B4-BE49-F238E27FC236}">
                <a16:creationId xmlns:a16="http://schemas.microsoft.com/office/drawing/2014/main" id="{D23EEF04-7857-4343-8E1A-14AEBDA2FB9E}"/>
              </a:ext>
            </a:extLst>
          </p:cNvPr>
          <p:cNvPicPr>
            <a:picLocks noChangeAspect="1"/>
          </p:cNvPicPr>
          <p:nvPr/>
        </p:nvPicPr>
        <p:blipFill rotWithShape="1">
          <a:blip r:embed="rId3"/>
          <a:srcRect l="1885" t="952" r="1814" b="1755"/>
          <a:stretch/>
        </p:blipFill>
        <p:spPr>
          <a:xfrm>
            <a:off x="6339715" y="1376312"/>
            <a:ext cx="3483015" cy="4374039"/>
          </a:xfrm>
          <a:prstGeom prst="rect">
            <a:avLst/>
          </a:prstGeom>
          <a:ln>
            <a:noFill/>
          </a:ln>
          <a:effectLst>
            <a:outerShdw blurRad="190500" algn="tl" rotWithShape="0">
              <a:srgbClr val="000000">
                <a:alpha val="70000"/>
              </a:srgbClr>
            </a:outerShdw>
          </a:effectLst>
        </p:spPr>
      </p:pic>
      <p:sp>
        <p:nvSpPr>
          <p:cNvPr id="5" name="Star: 5 Points 4">
            <a:extLst>
              <a:ext uri="{FF2B5EF4-FFF2-40B4-BE49-F238E27FC236}">
                <a16:creationId xmlns:a16="http://schemas.microsoft.com/office/drawing/2014/main" id="{6B3E6F1F-05C4-4DAF-87C7-8987C5D014E5}"/>
              </a:ext>
            </a:extLst>
          </p:cNvPr>
          <p:cNvSpPr/>
          <p:nvPr/>
        </p:nvSpPr>
        <p:spPr>
          <a:xfrm>
            <a:off x="6028630" y="4392891"/>
            <a:ext cx="31108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686F97BE-1611-4B60-A7B2-1CC4B0E4C0BE}"/>
              </a:ext>
            </a:extLst>
          </p:cNvPr>
          <p:cNvSpPr/>
          <p:nvPr/>
        </p:nvSpPr>
        <p:spPr>
          <a:xfrm>
            <a:off x="6028630" y="4846556"/>
            <a:ext cx="31108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91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78F18D-D723-4A5A-860D-0940A126D2A0}"/>
              </a:ext>
            </a:extLst>
          </p:cNvPr>
          <p:cNvSpPr>
            <a:spLocks noGrp="1"/>
          </p:cNvSpPr>
          <p:nvPr>
            <p:ph idx="1"/>
          </p:nvPr>
        </p:nvSpPr>
        <p:spPr/>
        <p:txBody>
          <a:bodyPr/>
          <a:lstStyle/>
          <a:p>
            <a:pPr marL="800100" lvl="1" indent="-342900">
              <a:buAutoNum type="arabicPeriod"/>
            </a:pPr>
            <a:r>
              <a:rPr lang="en-US" dirty="0">
                <a:solidFill>
                  <a:schemeClr val="tx1"/>
                </a:solidFill>
              </a:rPr>
              <a:t>Completed 3871b - electronic</a:t>
            </a:r>
          </a:p>
          <a:p>
            <a:pPr marL="800100" lvl="1" indent="-342900">
              <a:buAutoNum type="arabicPeriod"/>
            </a:pPr>
            <a:r>
              <a:rPr lang="en-US" dirty="0">
                <a:solidFill>
                  <a:schemeClr val="tx1"/>
                </a:solidFill>
              </a:rPr>
              <a:t>Documentation to support the answers on the 3871</a:t>
            </a:r>
          </a:p>
          <a:p>
            <a:pPr marL="800100" lvl="1" indent="-342900">
              <a:buAutoNum type="arabicPeriod"/>
            </a:pPr>
            <a:r>
              <a:rPr lang="en-US" dirty="0">
                <a:solidFill>
                  <a:schemeClr val="tx1"/>
                </a:solidFill>
              </a:rPr>
              <a:t>Physician’s orders</a:t>
            </a:r>
          </a:p>
          <a:p>
            <a:pPr marL="800100" lvl="1" indent="-342900">
              <a:buAutoNum type="arabicPeriod"/>
            </a:pPr>
            <a:r>
              <a:rPr lang="en-US" dirty="0">
                <a:solidFill>
                  <a:schemeClr val="tx1"/>
                </a:solidFill>
              </a:rPr>
              <a:t>Physician progress notes</a:t>
            </a:r>
          </a:p>
          <a:p>
            <a:pPr marL="457200" lvl="1" indent="0">
              <a:buNone/>
            </a:pPr>
            <a:r>
              <a:rPr lang="en-US" dirty="0">
                <a:solidFill>
                  <a:schemeClr val="tx1"/>
                </a:solidFill>
              </a:rPr>
              <a:t>5. 	Psychological evaluation, if appropriate</a:t>
            </a:r>
          </a:p>
          <a:p>
            <a:pPr marL="457200" lvl="1" indent="0">
              <a:buNone/>
            </a:pPr>
            <a:r>
              <a:rPr lang="en-US" dirty="0">
                <a:solidFill>
                  <a:schemeClr val="tx1"/>
                </a:solidFill>
              </a:rPr>
              <a:t>6.	Discharge summary from recent hospitalization, if within the last 2 months</a:t>
            </a:r>
          </a:p>
          <a:p>
            <a:pPr marL="457200" lvl="1" indent="0">
              <a:buNone/>
            </a:pPr>
            <a:endParaRPr lang="en-US" dirty="0">
              <a:solidFill>
                <a:schemeClr val="tx1"/>
              </a:solidFill>
            </a:endParaRPr>
          </a:p>
          <a:p>
            <a:pPr marL="457200" lvl="1" indent="0">
              <a:buNone/>
            </a:pPr>
            <a:endParaRPr lang="en-US" dirty="0">
              <a:solidFill>
                <a:schemeClr val="tx1"/>
              </a:solidFill>
            </a:endParaRPr>
          </a:p>
          <a:p>
            <a:pPr marL="457200" lvl="1" indent="0">
              <a:buNone/>
            </a:pPr>
            <a:r>
              <a:rPr lang="en-US" sz="1600" dirty="0">
                <a:solidFill>
                  <a:schemeClr val="tx1"/>
                </a:solidFill>
              </a:rPr>
              <a:t>All documentation must be dated and signed (electronic signatures are accepted).</a:t>
            </a:r>
          </a:p>
          <a:p>
            <a:pPr marL="457200" lvl="1" indent="0">
              <a:buNone/>
            </a:pPr>
            <a:r>
              <a:rPr lang="en-US" sz="1600" dirty="0">
                <a:solidFill>
                  <a:schemeClr val="tx1"/>
                </a:solidFill>
              </a:rPr>
              <a:t>All documentation must include 2 patient identifiers </a:t>
            </a:r>
          </a:p>
          <a:p>
            <a:pPr marL="457200" lvl="1" indent="0">
              <a:buNone/>
            </a:pPr>
            <a:r>
              <a:rPr lang="en-US" sz="1600" dirty="0">
                <a:solidFill>
                  <a:schemeClr val="tx1"/>
                </a:solidFill>
              </a:rPr>
              <a:t>	For example – patient name and Medicaid ID number or patient name and date of birth (DOB).</a:t>
            </a:r>
          </a:p>
          <a:p>
            <a:pPr marL="457200" lvl="1" indent="0">
              <a:buNone/>
            </a:pPr>
            <a:endParaRPr lang="en-US" sz="1600" dirty="0">
              <a:solidFill>
                <a:schemeClr val="tx1"/>
              </a:solidFill>
            </a:endParaRPr>
          </a:p>
          <a:p>
            <a:pPr marL="457200" lvl="1" indent="0">
              <a:buNone/>
            </a:pPr>
            <a:endParaRPr lang="en-US" dirty="0">
              <a:solidFill>
                <a:schemeClr val="tx1"/>
              </a:solidFill>
            </a:endParaRPr>
          </a:p>
        </p:txBody>
      </p:sp>
      <p:sp>
        <p:nvSpPr>
          <p:cNvPr id="3" name="Text Placeholder 2">
            <a:extLst>
              <a:ext uri="{FF2B5EF4-FFF2-40B4-BE49-F238E27FC236}">
                <a16:creationId xmlns:a16="http://schemas.microsoft.com/office/drawing/2014/main" id="{4903F5F6-8B38-B1BC-43A6-5B7FFB57FB5F}"/>
              </a:ext>
            </a:extLst>
          </p:cNvPr>
          <p:cNvSpPr>
            <a:spLocks noGrp="1"/>
          </p:cNvSpPr>
          <p:nvPr>
            <p:ph type="body" sz="quarter" idx="10"/>
          </p:nvPr>
        </p:nvSpPr>
        <p:spPr/>
        <p:txBody>
          <a:bodyPr/>
          <a:lstStyle/>
          <a:p>
            <a:r>
              <a:rPr lang="en-US" dirty="0"/>
              <a:t>Required Documentation</a:t>
            </a:r>
          </a:p>
        </p:txBody>
      </p:sp>
    </p:spTree>
    <p:extLst>
      <p:ext uri="{BB962C8B-B14F-4D97-AF65-F5344CB8AC3E}">
        <p14:creationId xmlns:p14="http://schemas.microsoft.com/office/powerpoint/2010/main" val="1068824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38EB5-AE48-4941-8B59-3BC133BB3A0F}"/>
              </a:ext>
            </a:extLst>
          </p:cNvPr>
          <p:cNvSpPr>
            <a:spLocks noGrp="1"/>
          </p:cNvSpPr>
          <p:nvPr>
            <p:ph idx="1"/>
          </p:nvPr>
        </p:nvSpPr>
        <p:spPr>
          <a:xfrm>
            <a:off x="733425" y="1428751"/>
            <a:ext cx="8229600" cy="990600"/>
          </a:xfrm>
        </p:spPr>
        <p:txBody>
          <a:bodyPr/>
          <a:lstStyle/>
          <a:p>
            <a:r>
              <a:rPr lang="en-US" dirty="0"/>
              <a:t>Once all the panels have been filled out, click Continue in the bottom right of the page to complete the review.</a:t>
            </a:r>
          </a:p>
        </p:txBody>
      </p:sp>
      <p:sp>
        <p:nvSpPr>
          <p:cNvPr id="4" name="Text Placeholder 3">
            <a:extLst>
              <a:ext uri="{FF2B5EF4-FFF2-40B4-BE49-F238E27FC236}">
                <a16:creationId xmlns:a16="http://schemas.microsoft.com/office/drawing/2014/main" id="{9BE5B4DF-A683-4145-A0A5-B4F3DA1960CA}"/>
              </a:ext>
            </a:extLst>
          </p:cNvPr>
          <p:cNvSpPr>
            <a:spLocks noGrp="1"/>
          </p:cNvSpPr>
          <p:nvPr>
            <p:ph type="body" sz="quarter" idx="10"/>
          </p:nvPr>
        </p:nvSpPr>
        <p:spPr/>
        <p:txBody>
          <a:bodyPr/>
          <a:lstStyle/>
          <a:p>
            <a:r>
              <a:rPr lang="en-US" dirty="0"/>
              <a:t>Completing your Review</a:t>
            </a:r>
          </a:p>
        </p:txBody>
      </p:sp>
      <p:pic>
        <p:nvPicPr>
          <p:cNvPr id="5" name="Picture 4">
            <a:extLst>
              <a:ext uri="{FF2B5EF4-FFF2-40B4-BE49-F238E27FC236}">
                <a16:creationId xmlns:a16="http://schemas.microsoft.com/office/drawing/2014/main" id="{AB846B10-825B-4D55-BDE6-D407A48A41A2}"/>
              </a:ext>
            </a:extLst>
          </p:cNvPr>
          <p:cNvPicPr>
            <a:picLocks noChangeAspect="1"/>
          </p:cNvPicPr>
          <p:nvPr/>
        </p:nvPicPr>
        <p:blipFill>
          <a:blip r:embed="rId2"/>
          <a:stretch>
            <a:fillRect/>
          </a:stretch>
        </p:blipFill>
        <p:spPr>
          <a:xfrm>
            <a:off x="733425" y="2496926"/>
            <a:ext cx="9285041" cy="2312553"/>
          </a:xfrm>
          <a:prstGeom prst="rect">
            <a:avLst/>
          </a:prstGeom>
          <a:ln>
            <a:noFill/>
          </a:ln>
          <a:effectLst>
            <a:outerShdw blurRad="190500" algn="tl" rotWithShape="0">
              <a:srgbClr val="000000">
                <a:alpha val="70000"/>
              </a:srgbClr>
            </a:outerShdw>
          </a:effectLst>
        </p:spPr>
      </p:pic>
      <p:sp>
        <p:nvSpPr>
          <p:cNvPr id="6" name="Arrow: Up 5">
            <a:extLst>
              <a:ext uri="{FF2B5EF4-FFF2-40B4-BE49-F238E27FC236}">
                <a16:creationId xmlns:a16="http://schemas.microsoft.com/office/drawing/2014/main" id="{54694DDC-D8C3-453B-A638-D95F315917F3}"/>
              </a:ext>
            </a:extLst>
          </p:cNvPr>
          <p:cNvSpPr/>
          <p:nvPr/>
        </p:nvSpPr>
        <p:spPr>
          <a:xfrm>
            <a:off x="9390144" y="4887054"/>
            <a:ext cx="304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257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6BAB0-3424-97D4-611F-F5F2AB9E43F8}"/>
              </a:ext>
            </a:extLst>
          </p:cNvPr>
          <p:cNvSpPr>
            <a:spLocks noGrp="1"/>
          </p:cNvSpPr>
          <p:nvPr>
            <p:ph idx="1"/>
          </p:nvPr>
        </p:nvSpPr>
        <p:spPr/>
        <p:txBody>
          <a:bodyPr/>
          <a:lstStyle/>
          <a:p>
            <a:r>
              <a:rPr lang="en-US" dirty="0"/>
              <a:t>Once you have entered all of the information on the first page and clicked continue, the system will take the submitter through the documentation of clinical criteria</a:t>
            </a:r>
          </a:p>
          <a:p>
            <a:endParaRPr lang="en-US" dirty="0"/>
          </a:p>
          <a:p>
            <a:r>
              <a:rPr lang="en-US" dirty="0"/>
              <a:t>The system will take you to the MCG tool where this will happen.</a:t>
            </a:r>
          </a:p>
          <a:p>
            <a:pPr marL="0" indent="0">
              <a:buNone/>
            </a:pPr>
            <a:endParaRPr lang="en-US" dirty="0"/>
          </a:p>
          <a:p>
            <a:r>
              <a:rPr lang="en-US" dirty="0"/>
              <a:t>To document the clinical criteria, click the Document Clinical button.</a:t>
            </a:r>
          </a:p>
          <a:p>
            <a:endParaRPr lang="en-US" dirty="0"/>
          </a:p>
        </p:txBody>
      </p:sp>
      <p:sp>
        <p:nvSpPr>
          <p:cNvPr id="3" name="Text Placeholder 2">
            <a:extLst>
              <a:ext uri="{FF2B5EF4-FFF2-40B4-BE49-F238E27FC236}">
                <a16:creationId xmlns:a16="http://schemas.microsoft.com/office/drawing/2014/main" id="{8197254C-D486-092C-7B51-F8DEAECF2A5F}"/>
              </a:ext>
            </a:extLst>
          </p:cNvPr>
          <p:cNvSpPr>
            <a:spLocks noGrp="1"/>
          </p:cNvSpPr>
          <p:nvPr>
            <p:ph type="body" sz="quarter" idx="10"/>
          </p:nvPr>
        </p:nvSpPr>
        <p:spPr/>
        <p:txBody>
          <a:bodyPr/>
          <a:lstStyle/>
          <a:p>
            <a:r>
              <a:rPr lang="en-US" dirty="0"/>
              <a:t>MCG	</a:t>
            </a:r>
          </a:p>
        </p:txBody>
      </p:sp>
    </p:spTree>
    <p:extLst>
      <p:ext uri="{BB962C8B-B14F-4D97-AF65-F5344CB8AC3E}">
        <p14:creationId xmlns:p14="http://schemas.microsoft.com/office/powerpoint/2010/main" val="3415729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85E91-BF5E-6539-D041-C30A78D794FF}"/>
              </a:ext>
            </a:extLst>
          </p:cNvPr>
          <p:cNvSpPr>
            <a:spLocks noGrp="1"/>
          </p:cNvSpPr>
          <p:nvPr>
            <p:ph idx="1"/>
          </p:nvPr>
        </p:nvSpPr>
        <p:spPr/>
        <p:txBody>
          <a:bodyPr/>
          <a:lstStyle/>
          <a:p>
            <a:pPr marL="0" indent="0">
              <a:buNone/>
            </a:pPr>
            <a:r>
              <a:rPr lang="en-US" dirty="0"/>
              <a:t>After you complete the document upload, you will be taken to MCG. This is a system requirement. </a:t>
            </a:r>
          </a:p>
          <a:p>
            <a:pPr marL="0" indent="0">
              <a:buNone/>
            </a:pPr>
            <a:endParaRPr lang="en-US" dirty="0"/>
          </a:p>
          <a:p>
            <a:pPr marL="0" indent="0">
              <a:buNone/>
            </a:pPr>
            <a:r>
              <a:rPr lang="en-US" dirty="0"/>
              <a:t>Click on Document Clinical.</a:t>
            </a:r>
          </a:p>
          <a:p>
            <a:pPr marL="0" indent="0">
              <a:buNone/>
            </a:pPr>
            <a:endParaRPr lang="en-US" dirty="0"/>
          </a:p>
        </p:txBody>
      </p:sp>
      <p:sp>
        <p:nvSpPr>
          <p:cNvPr id="3" name="Text Placeholder 2">
            <a:extLst>
              <a:ext uri="{FF2B5EF4-FFF2-40B4-BE49-F238E27FC236}">
                <a16:creationId xmlns:a16="http://schemas.microsoft.com/office/drawing/2014/main" id="{73A30328-E541-BDE7-9949-07FF89311F69}"/>
              </a:ext>
            </a:extLst>
          </p:cNvPr>
          <p:cNvSpPr>
            <a:spLocks noGrp="1"/>
          </p:cNvSpPr>
          <p:nvPr>
            <p:ph type="body" sz="quarter" idx="10"/>
          </p:nvPr>
        </p:nvSpPr>
        <p:spPr/>
        <p:txBody>
          <a:bodyPr/>
          <a:lstStyle/>
          <a:p>
            <a:r>
              <a:rPr lang="en-US" dirty="0"/>
              <a:t>MCG</a:t>
            </a:r>
          </a:p>
        </p:txBody>
      </p:sp>
      <p:pic>
        <p:nvPicPr>
          <p:cNvPr id="4" name="Picture 3">
            <a:extLst>
              <a:ext uri="{FF2B5EF4-FFF2-40B4-BE49-F238E27FC236}">
                <a16:creationId xmlns:a16="http://schemas.microsoft.com/office/drawing/2014/main" id="{0D0C6531-2914-AC4B-F4CF-6215C3A72FB6}"/>
              </a:ext>
            </a:extLst>
          </p:cNvPr>
          <p:cNvPicPr>
            <a:picLocks noChangeAspect="1"/>
          </p:cNvPicPr>
          <p:nvPr/>
        </p:nvPicPr>
        <p:blipFill>
          <a:blip r:embed="rId2"/>
          <a:stretch>
            <a:fillRect/>
          </a:stretch>
        </p:blipFill>
        <p:spPr>
          <a:xfrm>
            <a:off x="300488" y="2841988"/>
            <a:ext cx="11591024" cy="3177815"/>
          </a:xfrm>
          <a:prstGeom prst="rect">
            <a:avLst/>
          </a:prstGeom>
        </p:spPr>
      </p:pic>
      <p:sp>
        <p:nvSpPr>
          <p:cNvPr id="5" name="Oval 4">
            <a:extLst>
              <a:ext uri="{FF2B5EF4-FFF2-40B4-BE49-F238E27FC236}">
                <a16:creationId xmlns:a16="http://schemas.microsoft.com/office/drawing/2014/main" id="{CCD15231-9D35-5D80-8525-673481AF7A5F}"/>
              </a:ext>
            </a:extLst>
          </p:cNvPr>
          <p:cNvSpPr/>
          <p:nvPr/>
        </p:nvSpPr>
        <p:spPr>
          <a:xfrm>
            <a:off x="9949070" y="4430895"/>
            <a:ext cx="163333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75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197961-FD73-455A-924C-34A41B6B957D}"/>
              </a:ext>
            </a:extLst>
          </p:cNvPr>
          <p:cNvSpPr>
            <a:spLocks noGrp="1"/>
          </p:cNvSpPr>
          <p:nvPr>
            <p:ph type="body" sz="quarter" idx="11"/>
          </p:nvPr>
        </p:nvSpPr>
        <p:spPr>
          <a:xfrm>
            <a:off x="2443441" y="2172929"/>
            <a:ext cx="7164394" cy="1504755"/>
          </a:xfrm>
        </p:spPr>
        <p:txBody>
          <a:bodyPr lIns="91440" tIns="45720" rIns="91440" bIns="45720" anchor="t"/>
          <a:lstStyle/>
          <a:p>
            <a:r>
              <a:rPr lang="en-US" dirty="0">
                <a:latin typeface="Century Gothic"/>
              </a:rPr>
              <a:t>How do I access the Telligen Provider portal (Qualitrac)?:</a:t>
            </a:r>
          </a:p>
          <a:p>
            <a:r>
              <a:rPr lang="en-US" dirty="0">
                <a:latin typeface="Century Gothic"/>
              </a:rPr>
              <a:t>   Website Introduction</a:t>
            </a:r>
          </a:p>
        </p:txBody>
      </p:sp>
    </p:spTree>
    <p:extLst>
      <p:ext uri="{BB962C8B-B14F-4D97-AF65-F5344CB8AC3E}">
        <p14:creationId xmlns:p14="http://schemas.microsoft.com/office/powerpoint/2010/main" val="1208638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B6D6B-3D64-DE1C-235E-856B0FFA54AD}"/>
              </a:ext>
            </a:extLst>
          </p:cNvPr>
          <p:cNvSpPr>
            <a:spLocks noGrp="1"/>
          </p:cNvSpPr>
          <p:nvPr>
            <p:ph idx="1"/>
          </p:nvPr>
        </p:nvSpPr>
        <p:spPr/>
        <p:txBody>
          <a:bodyPr/>
          <a:lstStyle/>
          <a:p>
            <a:pPr marL="0" indent="0">
              <a:buNone/>
            </a:pPr>
            <a:r>
              <a:rPr lang="en-US" dirty="0"/>
              <a:t>Click on No Guideline Applies and enter a comment. </a:t>
            </a:r>
          </a:p>
          <a:p>
            <a:pPr marL="0" indent="0">
              <a:buNone/>
            </a:pPr>
            <a:r>
              <a:rPr lang="en-US" dirty="0"/>
              <a:t>Click on Save.</a:t>
            </a:r>
          </a:p>
          <a:p>
            <a:pPr marL="0" indent="0">
              <a:buNone/>
            </a:pPr>
            <a:r>
              <a:rPr lang="en-US" dirty="0"/>
              <a:t>Click on Submit Request.</a:t>
            </a:r>
          </a:p>
          <a:p>
            <a:pPr marL="0" indent="0">
              <a:buNone/>
            </a:pPr>
            <a:endParaRPr lang="en-US" dirty="0"/>
          </a:p>
        </p:txBody>
      </p:sp>
      <p:sp>
        <p:nvSpPr>
          <p:cNvPr id="3" name="Text Placeholder 2">
            <a:extLst>
              <a:ext uri="{FF2B5EF4-FFF2-40B4-BE49-F238E27FC236}">
                <a16:creationId xmlns:a16="http://schemas.microsoft.com/office/drawing/2014/main" id="{7D380A54-47EC-C94B-FE6E-1994842906E1}"/>
              </a:ext>
            </a:extLst>
          </p:cNvPr>
          <p:cNvSpPr>
            <a:spLocks noGrp="1"/>
          </p:cNvSpPr>
          <p:nvPr>
            <p:ph type="body" sz="quarter" idx="10"/>
          </p:nvPr>
        </p:nvSpPr>
        <p:spPr/>
        <p:txBody>
          <a:bodyPr/>
          <a:lstStyle/>
          <a:p>
            <a:r>
              <a:rPr lang="en-US" dirty="0"/>
              <a:t>MCG </a:t>
            </a:r>
            <a:r>
              <a:rPr lang="en-US" dirty="0" err="1"/>
              <a:t>Cont</a:t>
            </a:r>
            <a:endParaRPr lang="en-US" dirty="0"/>
          </a:p>
        </p:txBody>
      </p:sp>
      <p:pic>
        <p:nvPicPr>
          <p:cNvPr id="4" name="Picture 3">
            <a:extLst>
              <a:ext uri="{FF2B5EF4-FFF2-40B4-BE49-F238E27FC236}">
                <a16:creationId xmlns:a16="http://schemas.microsoft.com/office/drawing/2014/main" id="{F7632E4A-E249-8788-ED73-F53EE990E729}"/>
              </a:ext>
            </a:extLst>
          </p:cNvPr>
          <p:cNvPicPr>
            <a:picLocks noChangeAspect="1"/>
          </p:cNvPicPr>
          <p:nvPr/>
        </p:nvPicPr>
        <p:blipFill>
          <a:blip r:embed="rId2"/>
          <a:stretch>
            <a:fillRect/>
          </a:stretch>
        </p:blipFill>
        <p:spPr>
          <a:xfrm>
            <a:off x="609600" y="2574455"/>
            <a:ext cx="10621294" cy="1740310"/>
          </a:xfrm>
          <a:prstGeom prst="rect">
            <a:avLst/>
          </a:prstGeom>
        </p:spPr>
      </p:pic>
      <p:pic>
        <p:nvPicPr>
          <p:cNvPr id="5" name="Picture 4">
            <a:extLst>
              <a:ext uri="{FF2B5EF4-FFF2-40B4-BE49-F238E27FC236}">
                <a16:creationId xmlns:a16="http://schemas.microsoft.com/office/drawing/2014/main" id="{8F7264FD-F9EE-5A4F-6EB3-6C16EB52E2A1}"/>
              </a:ext>
            </a:extLst>
          </p:cNvPr>
          <p:cNvPicPr>
            <a:picLocks noChangeAspect="1"/>
          </p:cNvPicPr>
          <p:nvPr/>
        </p:nvPicPr>
        <p:blipFill>
          <a:blip r:embed="rId3"/>
          <a:stretch>
            <a:fillRect/>
          </a:stretch>
        </p:blipFill>
        <p:spPr>
          <a:xfrm>
            <a:off x="609600" y="4564263"/>
            <a:ext cx="10621294" cy="1417443"/>
          </a:xfrm>
          <a:prstGeom prst="rect">
            <a:avLst/>
          </a:prstGeom>
        </p:spPr>
      </p:pic>
      <p:sp>
        <p:nvSpPr>
          <p:cNvPr id="6" name="Oval 5">
            <a:extLst>
              <a:ext uri="{FF2B5EF4-FFF2-40B4-BE49-F238E27FC236}">
                <a16:creationId xmlns:a16="http://schemas.microsoft.com/office/drawing/2014/main" id="{6355D3FA-4980-E1F3-EDCA-B587EE9C5AED}"/>
              </a:ext>
            </a:extLst>
          </p:cNvPr>
          <p:cNvSpPr/>
          <p:nvPr/>
        </p:nvSpPr>
        <p:spPr>
          <a:xfrm>
            <a:off x="9645444" y="3872314"/>
            <a:ext cx="707923" cy="50144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946681F-32E0-2148-F7E5-270F8C7F0D03}"/>
              </a:ext>
            </a:extLst>
          </p:cNvPr>
          <p:cNvSpPr/>
          <p:nvPr/>
        </p:nvSpPr>
        <p:spPr>
          <a:xfrm>
            <a:off x="9645444" y="5410199"/>
            <a:ext cx="1750143" cy="63050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468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715F4-F89B-4C22-B295-5A14D4A00BC8}"/>
              </a:ext>
            </a:extLst>
          </p:cNvPr>
          <p:cNvSpPr>
            <a:spLocks noGrp="1"/>
          </p:cNvSpPr>
          <p:nvPr>
            <p:ph idx="1"/>
          </p:nvPr>
        </p:nvSpPr>
        <p:spPr>
          <a:xfrm>
            <a:off x="812800" y="1371600"/>
            <a:ext cx="8229600" cy="1219200"/>
          </a:xfrm>
        </p:spPr>
        <p:txBody>
          <a:bodyPr/>
          <a:lstStyle/>
          <a:p>
            <a:r>
              <a:rPr lang="en-US" dirty="0"/>
              <a:t>The last piece of submission is to enter your </a:t>
            </a:r>
            <a:r>
              <a:rPr lang="en-US" b="1" u="sng" dirty="0"/>
              <a:t>Username</a:t>
            </a:r>
            <a:r>
              <a:rPr lang="en-US" b="1" dirty="0"/>
              <a:t> </a:t>
            </a:r>
            <a:r>
              <a:rPr lang="en-US" dirty="0"/>
              <a:t>in the attestation section</a:t>
            </a:r>
          </a:p>
          <a:p>
            <a:endParaRPr lang="en-US" dirty="0"/>
          </a:p>
          <a:p>
            <a:endParaRPr lang="en-US" dirty="0"/>
          </a:p>
          <a:p>
            <a:endParaRPr lang="en-US" dirty="0"/>
          </a:p>
          <a:p>
            <a:endParaRPr lang="en-US" dirty="0"/>
          </a:p>
          <a:p>
            <a:endParaRPr lang="en-US" dirty="0"/>
          </a:p>
          <a:p>
            <a:endParaRPr lang="en-US" dirty="0"/>
          </a:p>
          <a:p>
            <a:r>
              <a:rPr lang="en-US" dirty="0"/>
              <a:t>Click the Submit button to send the review to Telligen</a:t>
            </a:r>
          </a:p>
          <a:p>
            <a:r>
              <a:rPr lang="en-US" dirty="0"/>
              <a:t>If any information is missing, an error will indicate what is missing </a:t>
            </a:r>
          </a:p>
        </p:txBody>
      </p:sp>
      <p:sp>
        <p:nvSpPr>
          <p:cNvPr id="3" name="Text Placeholder 2">
            <a:extLst>
              <a:ext uri="{FF2B5EF4-FFF2-40B4-BE49-F238E27FC236}">
                <a16:creationId xmlns:a16="http://schemas.microsoft.com/office/drawing/2014/main" id="{E633E6D1-2E32-4B81-BD74-33DB16C9F596}"/>
              </a:ext>
            </a:extLst>
          </p:cNvPr>
          <p:cNvSpPr>
            <a:spLocks noGrp="1"/>
          </p:cNvSpPr>
          <p:nvPr>
            <p:ph type="body" sz="quarter" idx="10"/>
          </p:nvPr>
        </p:nvSpPr>
        <p:spPr/>
        <p:txBody>
          <a:bodyPr/>
          <a:lstStyle/>
          <a:p>
            <a:r>
              <a:rPr lang="en-US" dirty="0"/>
              <a:t>Attestation</a:t>
            </a:r>
          </a:p>
        </p:txBody>
      </p:sp>
      <p:pic>
        <p:nvPicPr>
          <p:cNvPr id="4" name="Picture 3">
            <a:extLst>
              <a:ext uri="{FF2B5EF4-FFF2-40B4-BE49-F238E27FC236}">
                <a16:creationId xmlns:a16="http://schemas.microsoft.com/office/drawing/2014/main" id="{00E634FD-1FA4-4EDC-B185-63E0A36A84FD}"/>
              </a:ext>
            </a:extLst>
          </p:cNvPr>
          <p:cNvPicPr>
            <a:picLocks noChangeAspect="1"/>
          </p:cNvPicPr>
          <p:nvPr/>
        </p:nvPicPr>
        <p:blipFill>
          <a:blip r:embed="rId2"/>
          <a:stretch>
            <a:fillRect/>
          </a:stretch>
        </p:blipFill>
        <p:spPr>
          <a:xfrm>
            <a:off x="1078876" y="2102177"/>
            <a:ext cx="6943333" cy="2066268"/>
          </a:xfrm>
          <a:prstGeom prst="rect">
            <a:avLst/>
          </a:prstGeom>
          <a:ln>
            <a:noFill/>
          </a:ln>
          <a:effectLst>
            <a:outerShdw blurRad="190500" algn="tl" rotWithShape="0">
              <a:srgbClr val="000000">
                <a:alpha val="70000"/>
              </a:srgbClr>
            </a:outerShdw>
          </a:effectLst>
        </p:spPr>
      </p:pic>
      <p:sp>
        <p:nvSpPr>
          <p:cNvPr id="5" name="Oval 4">
            <a:extLst>
              <a:ext uri="{FF2B5EF4-FFF2-40B4-BE49-F238E27FC236}">
                <a16:creationId xmlns:a16="http://schemas.microsoft.com/office/drawing/2014/main" id="{0EA77B4B-D93F-4C5D-AE20-2F023FFA50F2}"/>
              </a:ext>
            </a:extLst>
          </p:cNvPr>
          <p:cNvSpPr/>
          <p:nvPr/>
        </p:nvSpPr>
        <p:spPr>
          <a:xfrm>
            <a:off x="7195341" y="3738265"/>
            <a:ext cx="891309" cy="424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0808A1-B7B5-40BC-8D05-2D71BA243EFB}"/>
              </a:ext>
            </a:extLst>
          </p:cNvPr>
          <p:cNvPicPr>
            <a:picLocks noChangeAspect="1"/>
          </p:cNvPicPr>
          <p:nvPr/>
        </p:nvPicPr>
        <p:blipFill>
          <a:blip r:embed="rId3"/>
          <a:stretch>
            <a:fillRect/>
          </a:stretch>
        </p:blipFill>
        <p:spPr>
          <a:xfrm>
            <a:off x="2412736" y="5048189"/>
            <a:ext cx="4010585" cy="8764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4630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113C2-45FF-4118-8AF1-AE212825C44D}"/>
              </a:ext>
            </a:extLst>
          </p:cNvPr>
          <p:cNvSpPr>
            <a:spLocks noGrp="1"/>
          </p:cNvSpPr>
          <p:nvPr>
            <p:ph idx="1"/>
          </p:nvPr>
        </p:nvSpPr>
        <p:spPr/>
        <p:txBody>
          <a:bodyPr/>
          <a:lstStyle/>
          <a:p>
            <a:r>
              <a:rPr lang="en-US" dirty="0"/>
              <a:t>Users have the option to add comments to the review before it is sent to Telligen.  </a:t>
            </a:r>
          </a:p>
          <a:p>
            <a:r>
              <a:rPr lang="en-US" dirty="0"/>
              <a:t>A comments modal will open, and the user can enter additional information related to the review.  </a:t>
            </a:r>
          </a:p>
          <a:p>
            <a:r>
              <a:rPr lang="en-US" b="1" dirty="0"/>
              <a:t>This is not required to complete the review</a:t>
            </a:r>
            <a:r>
              <a:rPr lang="en-US" dirty="0"/>
              <a:t>.</a:t>
            </a:r>
          </a:p>
          <a:p>
            <a:pPr marL="0" indent="0">
              <a:buNone/>
            </a:pPr>
            <a:endParaRPr lang="en-US" dirty="0"/>
          </a:p>
        </p:txBody>
      </p:sp>
      <p:sp>
        <p:nvSpPr>
          <p:cNvPr id="3" name="Text Placeholder 2">
            <a:extLst>
              <a:ext uri="{FF2B5EF4-FFF2-40B4-BE49-F238E27FC236}">
                <a16:creationId xmlns:a16="http://schemas.microsoft.com/office/drawing/2014/main" id="{F01CDDD6-6CE5-4F9C-B161-CBF6608409F6}"/>
              </a:ext>
            </a:extLst>
          </p:cNvPr>
          <p:cNvSpPr>
            <a:spLocks noGrp="1"/>
          </p:cNvSpPr>
          <p:nvPr>
            <p:ph type="body" sz="quarter" idx="10"/>
          </p:nvPr>
        </p:nvSpPr>
        <p:spPr/>
        <p:txBody>
          <a:bodyPr/>
          <a:lstStyle/>
          <a:p>
            <a:r>
              <a:rPr lang="en-US" dirty="0"/>
              <a:t>Comments</a:t>
            </a:r>
          </a:p>
        </p:txBody>
      </p:sp>
      <p:pic>
        <p:nvPicPr>
          <p:cNvPr id="4" name="Picture 3">
            <a:extLst>
              <a:ext uri="{FF2B5EF4-FFF2-40B4-BE49-F238E27FC236}">
                <a16:creationId xmlns:a16="http://schemas.microsoft.com/office/drawing/2014/main" id="{C4D56E55-2BC0-4D50-90D2-F0412E69E2B3}"/>
              </a:ext>
            </a:extLst>
          </p:cNvPr>
          <p:cNvPicPr>
            <a:picLocks noChangeAspect="1"/>
          </p:cNvPicPr>
          <p:nvPr/>
        </p:nvPicPr>
        <p:blipFill>
          <a:blip r:embed="rId2"/>
          <a:stretch>
            <a:fillRect/>
          </a:stretch>
        </p:blipFill>
        <p:spPr>
          <a:xfrm>
            <a:off x="2809875" y="3181350"/>
            <a:ext cx="4610100" cy="2476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6831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DD0C18-8757-416E-A298-1E71DB2CD958}"/>
              </a:ext>
            </a:extLst>
          </p:cNvPr>
          <p:cNvSpPr>
            <a:spLocks noGrp="1"/>
          </p:cNvSpPr>
          <p:nvPr>
            <p:ph idx="1"/>
          </p:nvPr>
        </p:nvSpPr>
        <p:spPr/>
        <p:txBody>
          <a:bodyPr/>
          <a:lstStyle/>
          <a:p>
            <a:r>
              <a:rPr lang="en-US" dirty="0"/>
              <a:t>After submitting you will be taken to a summary of the review  </a:t>
            </a:r>
          </a:p>
          <a:p>
            <a:r>
              <a:rPr lang="en-US" dirty="0"/>
              <a:t>Users will have the option to Edit or Delete via the             button </a:t>
            </a:r>
          </a:p>
          <a:p>
            <a:r>
              <a:rPr lang="en-US" dirty="0"/>
              <a:t>To navigate off of the request, scroll to the bottom of the page and select </a:t>
            </a:r>
          </a:p>
          <a:p>
            <a:pPr lvl="1"/>
            <a:r>
              <a:rPr lang="en-US" dirty="0"/>
              <a:t>This will return the user to the tasks page where you can begin a new search and submit other reviews.  </a:t>
            </a:r>
          </a:p>
          <a:p>
            <a:pPr marL="0" indent="0">
              <a:buNone/>
            </a:pPr>
            <a:endParaRPr lang="en-US" dirty="0"/>
          </a:p>
        </p:txBody>
      </p:sp>
      <p:sp>
        <p:nvSpPr>
          <p:cNvPr id="3" name="Text Placeholder 2">
            <a:extLst>
              <a:ext uri="{FF2B5EF4-FFF2-40B4-BE49-F238E27FC236}">
                <a16:creationId xmlns:a16="http://schemas.microsoft.com/office/drawing/2014/main" id="{CD650658-02AD-4180-B37D-809D063B442D}"/>
              </a:ext>
            </a:extLst>
          </p:cNvPr>
          <p:cNvSpPr>
            <a:spLocks noGrp="1"/>
          </p:cNvSpPr>
          <p:nvPr>
            <p:ph type="body" sz="quarter" idx="10"/>
          </p:nvPr>
        </p:nvSpPr>
        <p:spPr/>
        <p:txBody>
          <a:bodyPr/>
          <a:lstStyle/>
          <a:p>
            <a:r>
              <a:rPr lang="en-US" dirty="0"/>
              <a:t>Summary</a:t>
            </a:r>
          </a:p>
        </p:txBody>
      </p:sp>
      <p:pic>
        <p:nvPicPr>
          <p:cNvPr id="7" name="Picture 6">
            <a:extLst>
              <a:ext uri="{FF2B5EF4-FFF2-40B4-BE49-F238E27FC236}">
                <a16:creationId xmlns:a16="http://schemas.microsoft.com/office/drawing/2014/main" id="{EA2DE3DD-9C44-4420-A39A-B21AF74A5C5D}"/>
              </a:ext>
            </a:extLst>
          </p:cNvPr>
          <p:cNvPicPr>
            <a:picLocks noChangeAspect="1"/>
          </p:cNvPicPr>
          <p:nvPr/>
        </p:nvPicPr>
        <p:blipFill>
          <a:blip r:embed="rId2"/>
          <a:stretch>
            <a:fillRect/>
          </a:stretch>
        </p:blipFill>
        <p:spPr>
          <a:xfrm>
            <a:off x="278091" y="3429000"/>
            <a:ext cx="11635818" cy="1789448"/>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4B224030-6006-4B06-AAFE-4F578E1FE5A4}"/>
              </a:ext>
            </a:extLst>
          </p:cNvPr>
          <p:cNvPicPr>
            <a:picLocks noChangeAspect="1"/>
          </p:cNvPicPr>
          <p:nvPr/>
        </p:nvPicPr>
        <p:blipFill>
          <a:blip r:embed="rId3"/>
          <a:stretch>
            <a:fillRect/>
          </a:stretch>
        </p:blipFill>
        <p:spPr>
          <a:xfrm>
            <a:off x="7137996" y="1842553"/>
            <a:ext cx="838317" cy="342948"/>
          </a:xfrm>
          <a:prstGeom prst="rect">
            <a:avLst/>
          </a:prstGeom>
        </p:spPr>
      </p:pic>
      <p:pic>
        <p:nvPicPr>
          <p:cNvPr id="11" name="Picture 10">
            <a:extLst>
              <a:ext uri="{FF2B5EF4-FFF2-40B4-BE49-F238E27FC236}">
                <a16:creationId xmlns:a16="http://schemas.microsoft.com/office/drawing/2014/main" id="{068FCDF6-B649-4475-9F20-0FD51063034E}"/>
              </a:ext>
            </a:extLst>
          </p:cNvPr>
          <p:cNvPicPr>
            <a:picLocks noChangeAspect="1"/>
          </p:cNvPicPr>
          <p:nvPr/>
        </p:nvPicPr>
        <p:blipFill>
          <a:blip r:embed="rId4"/>
          <a:stretch>
            <a:fillRect/>
          </a:stretch>
        </p:blipFill>
        <p:spPr>
          <a:xfrm>
            <a:off x="10195579" y="2174557"/>
            <a:ext cx="1171739" cy="390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057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680C2-3E34-4F2A-B61E-16A8CB799AFA}"/>
              </a:ext>
            </a:extLst>
          </p:cNvPr>
          <p:cNvSpPr>
            <a:spLocks noGrp="1"/>
          </p:cNvSpPr>
          <p:nvPr>
            <p:ph idx="1"/>
          </p:nvPr>
        </p:nvSpPr>
        <p:spPr>
          <a:xfrm>
            <a:off x="609600" y="1219200"/>
            <a:ext cx="8392998" cy="4038599"/>
          </a:xfrm>
        </p:spPr>
        <p:txBody>
          <a:bodyPr/>
          <a:lstStyle/>
          <a:p>
            <a:r>
              <a:rPr lang="en-US" dirty="0"/>
              <a:t>Once a review has been submitted, you can find the review by:</a:t>
            </a:r>
          </a:p>
          <a:p>
            <a:pPr lvl="1"/>
            <a:r>
              <a:rPr lang="en-US" dirty="0"/>
              <a:t>searching for the Case ID </a:t>
            </a:r>
          </a:p>
          <a:p>
            <a:pPr lvl="1"/>
            <a:r>
              <a:rPr lang="en-US" dirty="0"/>
              <a:t>searching for the member and looking at the UM panel in the Member Hub. </a:t>
            </a:r>
          </a:p>
          <a:p>
            <a:r>
              <a:rPr lang="en-US" b="1" dirty="0"/>
              <a:t>Member Hub functions</a:t>
            </a:r>
            <a:r>
              <a:rPr lang="en-US" dirty="0"/>
              <a:t>:</a:t>
            </a:r>
          </a:p>
          <a:p>
            <a:pPr lvl="1"/>
            <a:r>
              <a:rPr lang="en-US" dirty="0"/>
              <a:t>Allows the user to look at the Review to check for determination and any correspondence</a:t>
            </a:r>
          </a:p>
          <a:p>
            <a:pPr lvl="1"/>
            <a:r>
              <a:rPr lang="en-US" dirty="0"/>
              <a:t>Submit a Reconsideration which is titled 1st Level Appeal</a:t>
            </a:r>
          </a:p>
          <a:p>
            <a:pPr lvl="1"/>
            <a:r>
              <a:rPr lang="en-US" dirty="0"/>
              <a:t>Delete a review that was submitted incorrectly</a:t>
            </a:r>
          </a:p>
        </p:txBody>
      </p:sp>
      <p:sp>
        <p:nvSpPr>
          <p:cNvPr id="4" name="Text Placeholder 3">
            <a:extLst>
              <a:ext uri="{FF2B5EF4-FFF2-40B4-BE49-F238E27FC236}">
                <a16:creationId xmlns:a16="http://schemas.microsoft.com/office/drawing/2014/main" id="{4B130FBD-F6E4-44EB-9F7D-1687E3CF8E9D}"/>
              </a:ext>
            </a:extLst>
          </p:cNvPr>
          <p:cNvSpPr>
            <a:spLocks noGrp="1"/>
          </p:cNvSpPr>
          <p:nvPr>
            <p:ph type="body" sz="quarter" idx="10"/>
          </p:nvPr>
        </p:nvSpPr>
        <p:spPr/>
        <p:txBody>
          <a:bodyPr/>
          <a:lstStyle/>
          <a:p>
            <a:r>
              <a:rPr lang="en-US" dirty="0"/>
              <a:t>Where Did My Review Go?</a:t>
            </a:r>
          </a:p>
        </p:txBody>
      </p:sp>
      <p:pic>
        <p:nvPicPr>
          <p:cNvPr id="6" name="Picture 5">
            <a:extLst>
              <a:ext uri="{FF2B5EF4-FFF2-40B4-BE49-F238E27FC236}">
                <a16:creationId xmlns:a16="http://schemas.microsoft.com/office/drawing/2014/main" id="{04026F56-3389-1903-C253-3FAC5F33DD88}"/>
              </a:ext>
            </a:extLst>
          </p:cNvPr>
          <p:cNvPicPr>
            <a:picLocks noChangeAspect="1"/>
          </p:cNvPicPr>
          <p:nvPr/>
        </p:nvPicPr>
        <p:blipFill>
          <a:blip r:embed="rId2"/>
          <a:stretch>
            <a:fillRect/>
          </a:stretch>
        </p:blipFill>
        <p:spPr>
          <a:xfrm>
            <a:off x="609600" y="4184373"/>
            <a:ext cx="11317357" cy="1759225"/>
          </a:xfrm>
          <a:prstGeom prst="rect">
            <a:avLst/>
          </a:prstGeom>
        </p:spPr>
      </p:pic>
    </p:spTree>
    <p:extLst>
      <p:ext uri="{BB962C8B-B14F-4D97-AF65-F5344CB8AC3E}">
        <p14:creationId xmlns:p14="http://schemas.microsoft.com/office/powerpoint/2010/main" val="12824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85022-A76D-44FD-AE50-2997566BA378}"/>
              </a:ext>
            </a:extLst>
          </p:cNvPr>
          <p:cNvSpPr>
            <a:spLocks noGrp="1"/>
          </p:cNvSpPr>
          <p:nvPr>
            <p:ph idx="1"/>
          </p:nvPr>
        </p:nvSpPr>
        <p:spPr>
          <a:xfrm>
            <a:off x="685800" y="1219200"/>
            <a:ext cx="8229600" cy="1600200"/>
          </a:xfrm>
        </p:spPr>
        <p:txBody>
          <a:bodyPr/>
          <a:lstStyle/>
          <a:p>
            <a:r>
              <a:rPr lang="en-US" dirty="0"/>
              <a:t>Once in the </a:t>
            </a:r>
            <a:r>
              <a:rPr lang="en-US" b="1" dirty="0"/>
              <a:t>UM Panel</a:t>
            </a:r>
            <a:r>
              <a:rPr lang="en-US" dirty="0"/>
              <a:t>:</a:t>
            </a:r>
          </a:p>
          <a:p>
            <a:pPr lvl="1"/>
            <a:r>
              <a:rPr lang="en-US" dirty="0"/>
              <a:t>Navigate to your request</a:t>
            </a:r>
          </a:p>
          <a:p>
            <a:pPr lvl="1"/>
            <a:r>
              <a:rPr lang="en-US" dirty="0"/>
              <a:t>Click on the ellipsis at the right side of the line request.  This menu will allow you to view the request in more detail,  submit a reconsideration (1</a:t>
            </a:r>
            <a:r>
              <a:rPr lang="en-US" baseline="30000" dirty="0"/>
              <a:t>st</a:t>
            </a:r>
            <a:r>
              <a:rPr lang="en-US" dirty="0"/>
              <a:t> Level Appeal), and other options.</a:t>
            </a:r>
          </a:p>
        </p:txBody>
      </p:sp>
      <p:sp>
        <p:nvSpPr>
          <p:cNvPr id="4" name="Text Placeholder 3">
            <a:extLst>
              <a:ext uri="{FF2B5EF4-FFF2-40B4-BE49-F238E27FC236}">
                <a16:creationId xmlns:a16="http://schemas.microsoft.com/office/drawing/2014/main" id="{9E6C2131-5FE9-4BB3-AB02-1830123CFA20}"/>
              </a:ext>
            </a:extLst>
          </p:cNvPr>
          <p:cNvSpPr>
            <a:spLocks noGrp="1"/>
          </p:cNvSpPr>
          <p:nvPr>
            <p:ph type="body" sz="quarter" idx="10"/>
          </p:nvPr>
        </p:nvSpPr>
        <p:spPr/>
        <p:txBody>
          <a:bodyPr/>
          <a:lstStyle/>
          <a:p>
            <a:r>
              <a:rPr lang="en-US" dirty="0"/>
              <a:t>Review</a:t>
            </a:r>
          </a:p>
        </p:txBody>
      </p:sp>
      <p:pic>
        <p:nvPicPr>
          <p:cNvPr id="9" name="Picture 8">
            <a:extLst>
              <a:ext uri="{FF2B5EF4-FFF2-40B4-BE49-F238E27FC236}">
                <a16:creationId xmlns:a16="http://schemas.microsoft.com/office/drawing/2014/main" id="{CBD1D942-40A7-2715-E101-E82318103AAD}"/>
              </a:ext>
            </a:extLst>
          </p:cNvPr>
          <p:cNvPicPr>
            <a:picLocks noChangeAspect="1"/>
          </p:cNvPicPr>
          <p:nvPr/>
        </p:nvPicPr>
        <p:blipFill>
          <a:blip r:embed="rId2"/>
          <a:stretch>
            <a:fillRect/>
          </a:stretch>
        </p:blipFill>
        <p:spPr>
          <a:xfrm>
            <a:off x="151885" y="3037951"/>
            <a:ext cx="11116479" cy="2758679"/>
          </a:xfrm>
          <a:prstGeom prst="rect">
            <a:avLst/>
          </a:prstGeom>
        </p:spPr>
      </p:pic>
      <p:sp>
        <p:nvSpPr>
          <p:cNvPr id="11" name="Arrow: Left 10">
            <a:extLst>
              <a:ext uri="{FF2B5EF4-FFF2-40B4-BE49-F238E27FC236}">
                <a16:creationId xmlns:a16="http://schemas.microsoft.com/office/drawing/2014/main" id="{9BCE6B61-AAA7-1C86-F2AE-F1FBCC3977E1}"/>
              </a:ext>
            </a:extLst>
          </p:cNvPr>
          <p:cNvSpPr/>
          <p:nvPr/>
        </p:nvSpPr>
        <p:spPr>
          <a:xfrm>
            <a:off x="11360729" y="4692074"/>
            <a:ext cx="609600" cy="3694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291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dirty="0"/>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1302326" y="2819400"/>
            <a:ext cx="8248074" cy="1714500"/>
          </a:xfrm>
        </p:spPr>
        <p:txBody>
          <a:bodyPr/>
          <a:lstStyle/>
          <a:p>
            <a:r>
              <a:rPr lang="en-US" dirty="0"/>
              <a:t>Request for Information (RFI)</a:t>
            </a:r>
          </a:p>
        </p:txBody>
      </p:sp>
    </p:spTree>
    <p:extLst>
      <p:ext uri="{BB962C8B-B14F-4D97-AF65-F5344CB8AC3E}">
        <p14:creationId xmlns:p14="http://schemas.microsoft.com/office/powerpoint/2010/main" val="3924850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BA3313-9DCC-4ECD-B273-49E2CCCD632F}"/>
              </a:ext>
            </a:extLst>
          </p:cNvPr>
          <p:cNvSpPr>
            <a:spLocks noGrp="1"/>
          </p:cNvSpPr>
          <p:nvPr>
            <p:ph idx="1"/>
          </p:nvPr>
        </p:nvSpPr>
        <p:spPr>
          <a:xfrm>
            <a:off x="484471" y="1442187"/>
            <a:ext cx="10972800" cy="4343401"/>
          </a:xfrm>
        </p:spPr>
        <p:txBody>
          <a:bodyPr/>
          <a:lstStyle/>
          <a:p>
            <a:r>
              <a:rPr lang="en-US" dirty="0"/>
              <a:t>When a reviewer needs additional clinical documentation to make a determination, the submitter will be notified that additional Information is needed. </a:t>
            </a:r>
          </a:p>
          <a:p>
            <a:r>
              <a:rPr lang="en-US" dirty="0"/>
              <a:t>Notification Methods:</a:t>
            </a:r>
          </a:p>
          <a:p>
            <a:pPr lvl="1"/>
            <a:r>
              <a:rPr lang="en-US" dirty="0"/>
              <a:t>Email to user that they have a request for more information</a:t>
            </a:r>
          </a:p>
          <a:p>
            <a:pPr lvl="1"/>
            <a:r>
              <a:rPr lang="en-US" dirty="0"/>
              <a:t>A task will populate in the </a:t>
            </a:r>
            <a:r>
              <a:rPr lang="en-US" dirty="0" err="1"/>
              <a:t>Qualitrac</a:t>
            </a:r>
            <a:r>
              <a:rPr lang="en-US" dirty="0"/>
              <a:t> system </a:t>
            </a:r>
          </a:p>
          <a:p>
            <a:r>
              <a:rPr lang="en-US" dirty="0"/>
              <a:t>User steps: </a:t>
            </a:r>
          </a:p>
          <a:p>
            <a:pPr lvl="1"/>
            <a:r>
              <a:rPr lang="en-US" dirty="0"/>
              <a:t>Log into </a:t>
            </a:r>
            <a:r>
              <a:rPr lang="en-US" dirty="0" err="1"/>
              <a:t>Qualitrac</a:t>
            </a:r>
            <a:r>
              <a:rPr lang="en-US" dirty="0"/>
              <a:t> </a:t>
            </a:r>
          </a:p>
          <a:p>
            <a:pPr lvl="1"/>
            <a:r>
              <a:rPr lang="en-US" dirty="0"/>
              <a:t>Proceed to scheduled tasks</a:t>
            </a:r>
          </a:p>
          <a:p>
            <a:pPr lvl="1"/>
            <a:r>
              <a:rPr lang="en-US" dirty="0"/>
              <a:t>Click on the ellipsis to the left of the page, to start the task.  </a:t>
            </a:r>
          </a:p>
        </p:txBody>
      </p:sp>
      <p:sp>
        <p:nvSpPr>
          <p:cNvPr id="3" name="Text Placeholder 2">
            <a:extLst>
              <a:ext uri="{FF2B5EF4-FFF2-40B4-BE49-F238E27FC236}">
                <a16:creationId xmlns:a16="http://schemas.microsoft.com/office/drawing/2014/main" id="{41B3921C-E357-4F82-B66B-F14C0F6C4B34}"/>
              </a:ext>
            </a:extLst>
          </p:cNvPr>
          <p:cNvSpPr>
            <a:spLocks noGrp="1"/>
          </p:cNvSpPr>
          <p:nvPr>
            <p:ph type="body" sz="quarter" idx="10"/>
          </p:nvPr>
        </p:nvSpPr>
        <p:spPr/>
        <p:txBody>
          <a:bodyPr/>
          <a:lstStyle/>
          <a:p>
            <a:r>
              <a:rPr lang="en-US" dirty="0"/>
              <a:t>Request for Information </a:t>
            </a:r>
          </a:p>
        </p:txBody>
      </p:sp>
      <p:pic>
        <p:nvPicPr>
          <p:cNvPr id="4" name="Picture 3">
            <a:extLst>
              <a:ext uri="{FF2B5EF4-FFF2-40B4-BE49-F238E27FC236}">
                <a16:creationId xmlns:a16="http://schemas.microsoft.com/office/drawing/2014/main" id="{E6CC6945-9333-408E-885B-4B489AD326C1}"/>
              </a:ext>
            </a:extLst>
          </p:cNvPr>
          <p:cNvPicPr>
            <a:picLocks noChangeAspect="1"/>
          </p:cNvPicPr>
          <p:nvPr/>
        </p:nvPicPr>
        <p:blipFill rotWithShape="1">
          <a:blip r:embed="rId2"/>
          <a:srcRect r="76188"/>
          <a:stretch/>
        </p:blipFill>
        <p:spPr>
          <a:xfrm>
            <a:off x="8800301" y="3475621"/>
            <a:ext cx="1684422" cy="1934578"/>
          </a:xfrm>
          <a:prstGeom prst="rect">
            <a:avLst/>
          </a:prstGeom>
          <a:ln>
            <a:noFill/>
          </a:ln>
          <a:effectLst>
            <a:outerShdw blurRad="190500" algn="tl" rotWithShape="0">
              <a:srgbClr val="000000">
                <a:alpha val="70000"/>
              </a:srgbClr>
            </a:outerShdw>
          </a:effectLst>
        </p:spPr>
      </p:pic>
      <p:sp>
        <p:nvSpPr>
          <p:cNvPr id="5" name="Arrow: Down 4">
            <a:extLst>
              <a:ext uri="{FF2B5EF4-FFF2-40B4-BE49-F238E27FC236}">
                <a16:creationId xmlns:a16="http://schemas.microsoft.com/office/drawing/2014/main" id="{57908802-4C4C-4594-8CEE-51D49B997957}"/>
              </a:ext>
            </a:extLst>
          </p:cNvPr>
          <p:cNvSpPr/>
          <p:nvPr/>
        </p:nvSpPr>
        <p:spPr>
          <a:xfrm rot="18857773">
            <a:off x="8401388" y="4444274"/>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85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D5740B-4920-4B3D-8941-66F1539EDC4F}"/>
              </a:ext>
            </a:extLst>
          </p:cNvPr>
          <p:cNvSpPr>
            <a:spLocks noGrp="1"/>
          </p:cNvSpPr>
          <p:nvPr>
            <p:ph idx="1"/>
          </p:nvPr>
        </p:nvSpPr>
        <p:spPr/>
        <p:txBody>
          <a:bodyPr/>
          <a:lstStyle/>
          <a:p>
            <a:r>
              <a:rPr lang="en-US" dirty="0"/>
              <a:t>Scroll down the </a:t>
            </a:r>
            <a:r>
              <a:rPr lang="en-US" b="1" dirty="0"/>
              <a:t>summary page </a:t>
            </a:r>
            <a:r>
              <a:rPr lang="en-US" dirty="0"/>
              <a:t>of the review</a:t>
            </a:r>
          </a:p>
          <a:p>
            <a:r>
              <a:rPr lang="en-US" dirty="0"/>
              <a:t>Proceed to the correspondence section.  </a:t>
            </a:r>
          </a:p>
          <a:p>
            <a:r>
              <a:rPr lang="en-US" dirty="0"/>
              <a:t>Click on the blue name of the letter to open it and see what information is being requested.</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171EA473-A4C7-44B7-9D20-67905CD33ACA}"/>
              </a:ext>
            </a:extLst>
          </p:cNvPr>
          <p:cNvSpPr>
            <a:spLocks noGrp="1"/>
          </p:cNvSpPr>
          <p:nvPr>
            <p:ph type="body" sz="quarter" idx="10"/>
          </p:nvPr>
        </p:nvSpPr>
        <p:spPr/>
        <p:txBody>
          <a:bodyPr/>
          <a:lstStyle/>
          <a:p>
            <a:r>
              <a:rPr lang="en-US" dirty="0"/>
              <a:t>Request for Information</a:t>
            </a:r>
          </a:p>
        </p:txBody>
      </p:sp>
      <p:pic>
        <p:nvPicPr>
          <p:cNvPr id="5" name="Picture 4">
            <a:extLst>
              <a:ext uri="{FF2B5EF4-FFF2-40B4-BE49-F238E27FC236}">
                <a16:creationId xmlns:a16="http://schemas.microsoft.com/office/drawing/2014/main" id="{A1D2F7C9-76B7-3110-DD65-4F4737542F0A}"/>
              </a:ext>
            </a:extLst>
          </p:cNvPr>
          <p:cNvPicPr>
            <a:picLocks noChangeAspect="1"/>
          </p:cNvPicPr>
          <p:nvPr/>
        </p:nvPicPr>
        <p:blipFill>
          <a:blip r:embed="rId2"/>
          <a:stretch>
            <a:fillRect/>
          </a:stretch>
        </p:blipFill>
        <p:spPr>
          <a:xfrm>
            <a:off x="905164" y="3292846"/>
            <a:ext cx="10344727" cy="1676236"/>
          </a:xfrm>
          <a:prstGeom prst="rect">
            <a:avLst/>
          </a:prstGeom>
        </p:spPr>
      </p:pic>
      <p:sp>
        <p:nvSpPr>
          <p:cNvPr id="7" name="Arrow: Up 6">
            <a:extLst>
              <a:ext uri="{FF2B5EF4-FFF2-40B4-BE49-F238E27FC236}">
                <a16:creationId xmlns:a16="http://schemas.microsoft.com/office/drawing/2014/main" id="{E47639A1-B73A-60D3-4076-79F05986887D}"/>
              </a:ext>
            </a:extLst>
          </p:cNvPr>
          <p:cNvSpPr/>
          <p:nvPr/>
        </p:nvSpPr>
        <p:spPr>
          <a:xfrm>
            <a:off x="1459346" y="4906736"/>
            <a:ext cx="484632" cy="58189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803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3CA56-DB02-4952-864A-EFB47206E078}"/>
              </a:ext>
            </a:extLst>
          </p:cNvPr>
          <p:cNvSpPr>
            <a:spLocks noGrp="1"/>
          </p:cNvSpPr>
          <p:nvPr>
            <p:ph idx="1"/>
          </p:nvPr>
        </p:nvSpPr>
        <p:spPr/>
        <p:txBody>
          <a:bodyPr/>
          <a:lstStyle/>
          <a:p>
            <a:r>
              <a:rPr lang="en-US" dirty="0"/>
              <a:t>Scroll up to the </a:t>
            </a:r>
            <a:r>
              <a:rPr lang="en-US" b="1" dirty="0"/>
              <a:t>Documentation panel </a:t>
            </a:r>
            <a:r>
              <a:rPr lang="en-US" dirty="0"/>
              <a:t>to attach additional information.</a:t>
            </a:r>
          </a:p>
          <a:p>
            <a:r>
              <a:rPr lang="en-US" dirty="0"/>
              <a:t>Click on the Add button</a:t>
            </a:r>
            <a:r>
              <a:rPr lang="en-US" strike="sngStrike" dirty="0">
                <a:solidFill>
                  <a:srgbClr val="FF0000"/>
                </a:solidFill>
              </a:rPr>
              <a:t> </a:t>
            </a:r>
            <a:r>
              <a:rPr lang="en-US" dirty="0"/>
              <a:t>to attach additional clinical documentation to the review.   </a:t>
            </a:r>
          </a:p>
        </p:txBody>
      </p:sp>
      <p:sp>
        <p:nvSpPr>
          <p:cNvPr id="3" name="Text Placeholder 2">
            <a:extLst>
              <a:ext uri="{FF2B5EF4-FFF2-40B4-BE49-F238E27FC236}">
                <a16:creationId xmlns:a16="http://schemas.microsoft.com/office/drawing/2014/main" id="{CC6A2D32-461B-4C96-AE98-47E2B119B062}"/>
              </a:ext>
            </a:extLst>
          </p:cNvPr>
          <p:cNvSpPr>
            <a:spLocks noGrp="1"/>
          </p:cNvSpPr>
          <p:nvPr>
            <p:ph type="body" sz="quarter" idx="10"/>
          </p:nvPr>
        </p:nvSpPr>
        <p:spPr/>
        <p:txBody>
          <a:bodyPr/>
          <a:lstStyle/>
          <a:p>
            <a:r>
              <a:rPr lang="en-US" dirty="0"/>
              <a:t>Request for Information</a:t>
            </a:r>
          </a:p>
        </p:txBody>
      </p:sp>
      <p:pic>
        <p:nvPicPr>
          <p:cNvPr id="4" name="Picture 3">
            <a:extLst>
              <a:ext uri="{FF2B5EF4-FFF2-40B4-BE49-F238E27FC236}">
                <a16:creationId xmlns:a16="http://schemas.microsoft.com/office/drawing/2014/main" id="{B7F03CD6-D9A5-428E-A537-FA84F153910B}"/>
              </a:ext>
            </a:extLst>
          </p:cNvPr>
          <p:cNvPicPr>
            <a:picLocks noChangeAspect="1"/>
          </p:cNvPicPr>
          <p:nvPr/>
        </p:nvPicPr>
        <p:blipFill>
          <a:blip r:embed="rId2"/>
          <a:stretch>
            <a:fillRect/>
          </a:stretch>
        </p:blipFill>
        <p:spPr>
          <a:xfrm>
            <a:off x="1956955" y="3109649"/>
            <a:ext cx="7391400" cy="15946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0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949B62-14BB-4394-98F2-99C7DF32B0B5}"/>
              </a:ext>
            </a:extLst>
          </p:cNvPr>
          <p:cNvSpPr>
            <a:spLocks noGrp="1"/>
          </p:cNvSpPr>
          <p:nvPr>
            <p:ph idx="1"/>
          </p:nvPr>
        </p:nvSpPr>
        <p:spPr>
          <a:xfrm>
            <a:off x="415636" y="1364673"/>
            <a:ext cx="10972800" cy="4343401"/>
          </a:xfrm>
        </p:spPr>
        <p:txBody>
          <a:bodyPr/>
          <a:lstStyle/>
          <a:p>
            <a:pPr eaLnBrk="1" hangingPunct="1">
              <a:defRPr/>
            </a:pPr>
            <a:r>
              <a:rPr lang="en-US" altLang="en-US" dirty="0"/>
              <a:t>The Telligen Provider Portal</a:t>
            </a:r>
            <a:r>
              <a:rPr lang="en-US" altLang="en-US" dirty="0">
                <a:solidFill>
                  <a:srgbClr val="FF0000"/>
                </a:solidFill>
              </a:rPr>
              <a:t>, </a:t>
            </a:r>
            <a:r>
              <a:rPr lang="en-US" altLang="en-US" dirty="0">
                <a:solidFill>
                  <a:schemeClr val="tx1"/>
                </a:solidFill>
              </a:rPr>
              <a:t>Qualitrac,</a:t>
            </a:r>
            <a:r>
              <a:rPr lang="en-US" altLang="en-US" dirty="0"/>
              <a:t> is a web</a:t>
            </a:r>
            <a:r>
              <a:rPr lang="en-US" altLang="en-US" dirty="0">
                <a:solidFill>
                  <a:schemeClr val="tx1"/>
                </a:solidFill>
              </a:rPr>
              <a:t>-based </a:t>
            </a:r>
            <a:r>
              <a:rPr lang="en-US" altLang="en-US" dirty="0"/>
              <a:t>application that allows healthcare providers to submit review requests.</a:t>
            </a:r>
          </a:p>
          <a:p>
            <a:pPr eaLnBrk="1" hangingPunct="1">
              <a:defRPr/>
            </a:pPr>
            <a:endParaRPr lang="en-US" altLang="en-US" dirty="0"/>
          </a:p>
          <a:p>
            <a:pPr eaLnBrk="1" hangingPunct="1">
              <a:defRPr/>
            </a:pPr>
            <a:endParaRPr lang="en-US" altLang="en-US" dirty="0"/>
          </a:p>
          <a:p>
            <a:pPr eaLnBrk="1" hangingPunct="1">
              <a:defRPr/>
            </a:pPr>
            <a:r>
              <a:rPr lang="en-US" altLang="en-US" dirty="0"/>
              <a:t>Please bookmark the </a:t>
            </a:r>
            <a:r>
              <a:rPr lang="en-US" altLang="en-US" b="1" dirty="0"/>
              <a:t>https://telligenmd.Qualitrac.com </a:t>
            </a:r>
            <a:r>
              <a:rPr lang="en-US" altLang="en-US" dirty="0"/>
              <a:t>webpage. </a:t>
            </a:r>
          </a:p>
          <a:p>
            <a:pPr eaLnBrk="1" hangingPunct="1">
              <a:defRPr/>
            </a:pPr>
            <a:endParaRPr lang="en-US" altLang="en-US" dirty="0"/>
          </a:p>
          <a:p>
            <a:pPr eaLnBrk="1" hangingPunct="1">
              <a:defRPr/>
            </a:pPr>
            <a:endParaRPr lang="en-US" altLang="en-US" dirty="0"/>
          </a:p>
          <a:p>
            <a:pPr eaLnBrk="1" hangingPunct="1">
              <a:defRPr/>
            </a:pPr>
            <a:r>
              <a:rPr lang="en-US" altLang="en-US" dirty="0"/>
              <a:t>Use the Log-In link provided to access Qualitrac.</a:t>
            </a:r>
          </a:p>
          <a:p>
            <a:pPr marL="0" indent="0" eaLnBrk="1" hangingPunct="1">
              <a:buNone/>
              <a:defRPr/>
            </a:pPr>
            <a:endParaRPr lang="en-US" altLang="en-US" dirty="0">
              <a:highlight>
                <a:srgbClr val="FFFF00"/>
              </a:highlight>
            </a:endParaRPr>
          </a:p>
          <a:p>
            <a:pPr lvl="1">
              <a:defRPr/>
            </a:pPr>
            <a:endParaRPr lang="en-US" altLang="en-US" dirty="0"/>
          </a:p>
        </p:txBody>
      </p:sp>
      <p:sp>
        <p:nvSpPr>
          <p:cNvPr id="5" name="Text Placeholder 4">
            <a:extLst>
              <a:ext uri="{FF2B5EF4-FFF2-40B4-BE49-F238E27FC236}">
                <a16:creationId xmlns:a16="http://schemas.microsoft.com/office/drawing/2014/main" id="{29693AB8-621A-4CA1-847B-51A7EA9197FD}"/>
              </a:ext>
            </a:extLst>
          </p:cNvPr>
          <p:cNvSpPr>
            <a:spLocks noGrp="1"/>
          </p:cNvSpPr>
          <p:nvPr>
            <p:ph type="body" sz="quarter" idx="10"/>
          </p:nvPr>
        </p:nvSpPr>
        <p:spPr/>
        <p:txBody>
          <a:bodyPr/>
          <a:lstStyle/>
          <a:p>
            <a:r>
              <a:rPr lang="en-US" dirty="0"/>
              <a:t>Telligen Provider Portal - Overview</a:t>
            </a:r>
          </a:p>
        </p:txBody>
      </p:sp>
    </p:spTree>
    <p:extLst>
      <p:ext uri="{BB962C8B-B14F-4D97-AF65-F5344CB8AC3E}">
        <p14:creationId xmlns:p14="http://schemas.microsoft.com/office/powerpoint/2010/main" val="3544417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DC3B4-E24E-4D40-B61D-6C563718F896}"/>
              </a:ext>
            </a:extLst>
          </p:cNvPr>
          <p:cNvSpPr>
            <a:spLocks noGrp="1"/>
          </p:cNvSpPr>
          <p:nvPr>
            <p:ph idx="1"/>
          </p:nvPr>
        </p:nvSpPr>
        <p:spPr/>
        <p:txBody>
          <a:bodyPr/>
          <a:lstStyle/>
          <a:p>
            <a:r>
              <a:rPr lang="en-US" dirty="0"/>
              <a:t>Once you add all necessary information, the system will trigger a task for the reviewer</a:t>
            </a:r>
          </a:p>
          <a:p>
            <a:r>
              <a:rPr lang="en-US" dirty="0"/>
              <a:t>Once you have added the additional information, the system will return you to the Scheduled tasks queue and the task will no longer be visible for the user.</a:t>
            </a:r>
          </a:p>
          <a:p>
            <a:r>
              <a:rPr lang="en-US" b="1" dirty="0"/>
              <a:t>**Do NOT start a new review </a:t>
            </a:r>
            <a:r>
              <a:rPr lang="en-US" dirty="0"/>
              <a:t>to submit additional clinical </a:t>
            </a:r>
            <a:r>
              <a:rPr lang="en-US" dirty="0">
                <a:solidFill>
                  <a:schemeClr val="tx1"/>
                </a:solidFill>
              </a:rPr>
              <a:t>information</a:t>
            </a:r>
            <a:r>
              <a:rPr lang="en-US" dirty="0">
                <a:solidFill>
                  <a:srgbClr val="FF0000"/>
                </a:solidFill>
              </a:rPr>
              <a:t> </a:t>
            </a:r>
            <a:r>
              <a:rPr lang="en-US" dirty="0"/>
              <a:t>that was requested.  This will delay the response.  Please follow the steps outlined when a Request for Information task is available in the task queue.</a:t>
            </a:r>
          </a:p>
          <a:p>
            <a:endParaRPr lang="en-US" dirty="0"/>
          </a:p>
        </p:txBody>
      </p:sp>
      <p:sp>
        <p:nvSpPr>
          <p:cNvPr id="3" name="Text Placeholder 2">
            <a:extLst>
              <a:ext uri="{FF2B5EF4-FFF2-40B4-BE49-F238E27FC236}">
                <a16:creationId xmlns:a16="http://schemas.microsoft.com/office/drawing/2014/main" id="{9CBBCEC9-F023-4DE0-A730-3C3690142F62}"/>
              </a:ext>
            </a:extLst>
          </p:cNvPr>
          <p:cNvSpPr>
            <a:spLocks noGrp="1"/>
          </p:cNvSpPr>
          <p:nvPr>
            <p:ph type="body" sz="quarter" idx="10"/>
          </p:nvPr>
        </p:nvSpPr>
        <p:spPr/>
        <p:txBody>
          <a:bodyPr/>
          <a:lstStyle/>
          <a:p>
            <a:r>
              <a:rPr lang="en-US" dirty="0"/>
              <a:t>Request for Additional Information</a:t>
            </a:r>
          </a:p>
        </p:txBody>
      </p:sp>
    </p:spTree>
    <p:extLst>
      <p:ext uri="{BB962C8B-B14F-4D97-AF65-F5344CB8AC3E}">
        <p14:creationId xmlns:p14="http://schemas.microsoft.com/office/powerpoint/2010/main" val="2462167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dirty="0"/>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2093649" y="2800939"/>
            <a:ext cx="8248074" cy="1714500"/>
          </a:xfrm>
        </p:spPr>
        <p:txBody>
          <a:bodyPr/>
          <a:lstStyle/>
          <a:p>
            <a:r>
              <a:rPr lang="en-US" dirty="0"/>
              <a:t>Finding the Determination</a:t>
            </a:r>
          </a:p>
        </p:txBody>
      </p:sp>
    </p:spTree>
    <p:extLst>
      <p:ext uri="{BB962C8B-B14F-4D97-AF65-F5344CB8AC3E}">
        <p14:creationId xmlns:p14="http://schemas.microsoft.com/office/powerpoint/2010/main" val="3501398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D5B82-44D1-4BD3-9282-C9F5C24D73C4}"/>
              </a:ext>
            </a:extLst>
          </p:cNvPr>
          <p:cNvSpPr>
            <a:spLocks noGrp="1"/>
          </p:cNvSpPr>
          <p:nvPr>
            <p:ph idx="1"/>
          </p:nvPr>
        </p:nvSpPr>
        <p:spPr>
          <a:xfrm>
            <a:off x="166541" y="1219200"/>
            <a:ext cx="10972800" cy="4343401"/>
          </a:xfrm>
        </p:spPr>
        <p:txBody>
          <a:bodyPr/>
          <a:lstStyle/>
          <a:p>
            <a:r>
              <a:rPr lang="en-US" b="1" dirty="0"/>
              <a:t>To Locate the determination</a:t>
            </a:r>
            <a:r>
              <a:rPr lang="en-US" dirty="0"/>
              <a:t>: Log in and select search under UM</a:t>
            </a:r>
          </a:p>
          <a:p>
            <a:endParaRPr lang="en-US" dirty="0"/>
          </a:p>
          <a:p>
            <a:endParaRPr lang="en-US" dirty="0"/>
          </a:p>
          <a:p>
            <a:endParaRPr lang="en-US" dirty="0"/>
          </a:p>
          <a:p>
            <a:endParaRPr lang="en-US" dirty="0"/>
          </a:p>
          <a:p>
            <a:pPr marL="800100" lvl="1" indent="-342900">
              <a:buFont typeface="+mj-lt"/>
              <a:buAutoNum type="arabicPeriod"/>
            </a:pPr>
            <a:endParaRPr lang="en-US" dirty="0"/>
          </a:p>
          <a:p>
            <a:pPr marL="800100" lvl="1" indent="-342900">
              <a:buFont typeface="+mj-lt"/>
              <a:buAutoNum type="arabicPeriod"/>
            </a:pPr>
            <a:endParaRPr lang="en-US" dirty="0"/>
          </a:p>
          <a:p>
            <a:pPr marL="800100" lvl="1" indent="-342900">
              <a:buFont typeface="+mj-lt"/>
              <a:buAutoNum type="arabicPeriod"/>
            </a:pPr>
            <a:endParaRPr lang="en-US" dirty="0"/>
          </a:p>
          <a:p>
            <a:pPr marL="800100" lvl="1" indent="-342900">
              <a:buFont typeface="+mj-lt"/>
              <a:buAutoNum type="arabicPeriod"/>
            </a:pPr>
            <a:endParaRPr lang="en-US" dirty="0"/>
          </a:p>
          <a:p>
            <a:pPr marL="457200" lvl="1" indent="0">
              <a:buNone/>
            </a:pPr>
            <a:r>
              <a:rPr lang="en-US" dirty="0"/>
              <a:t>Locate the member</a:t>
            </a:r>
          </a:p>
          <a:p>
            <a:pPr marL="1314450" lvl="2">
              <a:buFont typeface="+mj-lt"/>
              <a:buAutoNum type="arabicPeriod"/>
            </a:pPr>
            <a:r>
              <a:rPr lang="en-US" sz="1400" dirty="0"/>
              <a:t>Search for the case by using the case ID </a:t>
            </a:r>
          </a:p>
          <a:p>
            <a:pPr marL="1314450" lvl="2">
              <a:buFont typeface="+mj-lt"/>
              <a:buAutoNum type="arabicPeriod"/>
            </a:pPr>
            <a:r>
              <a:rPr lang="en-US" sz="1400" dirty="0"/>
              <a:t>Search by the member and locate the case in the member hub</a:t>
            </a:r>
          </a:p>
          <a:p>
            <a:pPr marL="1314450" lvl="2">
              <a:buFont typeface="+mj-lt"/>
              <a:buAutoNum type="arabicPeriod"/>
            </a:pPr>
            <a:r>
              <a:rPr lang="en-US" sz="1400" dirty="0"/>
              <a:t>Search Cases for the list of all auth requests</a:t>
            </a:r>
          </a:p>
        </p:txBody>
      </p:sp>
      <p:sp>
        <p:nvSpPr>
          <p:cNvPr id="3" name="Text Placeholder 2">
            <a:extLst>
              <a:ext uri="{FF2B5EF4-FFF2-40B4-BE49-F238E27FC236}">
                <a16:creationId xmlns:a16="http://schemas.microsoft.com/office/drawing/2014/main" id="{77F0269F-5FE6-4B24-B399-C7FEEC225704}"/>
              </a:ext>
            </a:extLst>
          </p:cNvPr>
          <p:cNvSpPr>
            <a:spLocks noGrp="1"/>
          </p:cNvSpPr>
          <p:nvPr>
            <p:ph type="body" sz="quarter" idx="10"/>
          </p:nvPr>
        </p:nvSpPr>
        <p:spPr/>
        <p:txBody>
          <a:bodyPr/>
          <a:lstStyle/>
          <a:p>
            <a:r>
              <a:rPr lang="en-US" dirty="0"/>
              <a:t>Locating A Determination</a:t>
            </a:r>
          </a:p>
        </p:txBody>
      </p:sp>
      <p:pic>
        <p:nvPicPr>
          <p:cNvPr id="7" name="Picture 6">
            <a:extLst>
              <a:ext uri="{FF2B5EF4-FFF2-40B4-BE49-F238E27FC236}">
                <a16:creationId xmlns:a16="http://schemas.microsoft.com/office/drawing/2014/main" id="{F1AE9D9D-3956-48F3-B781-E91F4D13F505}"/>
              </a:ext>
            </a:extLst>
          </p:cNvPr>
          <p:cNvPicPr>
            <a:picLocks noChangeAspect="1"/>
          </p:cNvPicPr>
          <p:nvPr/>
        </p:nvPicPr>
        <p:blipFill>
          <a:blip r:embed="rId2"/>
          <a:stretch>
            <a:fillRect/>
          </a:stretch>
        </p:blipFill>
        <p:spPr>
          <a:xfrm>
            <a:off x="487052" y="1616454"/>
            <a:ext cx="9436231" cy="2697067"/>
          </a:xfrm>
          <a:prstGeom prst="rect">
            <a:avLst/>
          </a:prstGeom>
          <a:ln>
            <a:noFill/>
          </a:ln>
          <a:effectLst>
            <a:outerShdw blurRad="190500" algn="tl" rotWithShape="0">
              <a:srgbClr val="000000">
                <a:alpha val="70000"/>
              </a:srgbClr>
            </a:outerShdw>
          </a:effectLst>
        </p:spPr>
      </p:pic>
      <p:sp>
        <p:nvSpPr>
          <p:cNvPr id="8" name="Star: 8 Points 7">
            <a:extLst>
              <a:ext uri="{FF2B5EF4-FFF2-40B4-BE49-F238E27FC236}">
                <a16:creationId xmlns:a16="http://schemas.microsoft.com/office/drawing/2014/main" id="{3534F4AC-A446-4A41-8D9D-B7F0BB280CAB}"/>
              </a:ext>
            </a:extLst>
          </p:cNvPr>
          <p:cNvSpPr/>
          <p:nvPr/>
        </p:nvSpPr>
        <p:spPr>
          <a:xfrm>
            <a:off x="3450209" y="1828799"/>
            <a:ext cx="527901" cy="45248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Star: 8 Points 8">
            <a:extLst>
              <a:ext uri="{FF2B5EF4-FFF2-40B4-BE49-F238E27FC236}">
                <a16:creationId xmlns:a16="http://schemas.microsoft.com/office/drawing/2014/main" id="{CADCD278-774B-4118-A0AE-64E988968FCF}"/>
              </a:ext>
            </a:extLst>
          </p:cNvPr>
          <p:cNvSpPr/>
          <p:nvPr/>
        </p:nvSpPr>
        <p:spPr>
          <a:xfrm>
            <a:off x="2498102" y="1828798"/>
            <a:ext cx="527901" cy="45248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Star: 8 Points 9">
            <a:extLst>
              <a:ext uri="{FF2B5EF4-FFF2-40B4-BE49-F238E27FC236}">
                <a16:creationId xmlns:a16="http://schemas.microsoft.com/office/drawing/2014/main" id="{216A98DC-0179-4381-9267-342FA46A61E0}"/>
              </a:ext>
            </a:extLst>
          </p:cNvPr>
          <p:cNvSpPr/>
          <p:nvPr/>
        </p:nvSpPr>
        <p:spPr>
          <a:xfrm>
            <a:off x="1704680" y="1828797"/>
            <a:ext cx="527901" cy="45248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864904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D5B82-44D1-4BD3-9282-C9F5C24D73C4}"/>
              </a:ext>
            </a:extLst>
          </p:cNvPr>
          <p:cNvSpPr>
            <a:spLocks noGrp="1"/>
          </p:cNvSpPr>
          <p:nvPr>
            <p:ph idx="1"/>
          </p:nvPr>
        </p:nvSpPr>
        <p:spPr>
          <a:xfrm>
            <a:off x="609600" y="1201133"/>
            <a:ext cx="10972800" cy="4343401"/>
          </a:xfrm>
        </p:spPr>
        <p:txBody>
          <a:bodyPr/>
          <a:lstStyle/>
          <a:p>
            <a:r>
              <a:rPr lang="en-US" dirty="0"/>
              <a:t>To </a:t>
            </a:r>
            <a:r>
              <a:rPr lang="en-US" b="1" dirty="0"/>
              <a:t>Locate the determination</a:t>
            </a:r>
            <a:r>
              <a:rPr lang="en-US" dirty="0"/>
              <a:t>: </a:t>
            </a:r>
          </a:p>
          <a:p>
            <a:pPr marL="800100" lvl="1" indent="-342900">
              <a:buFont typeface="+mj-lt"/>
              <a:buAutoNum type="arabicPeriod"/>
            </a:pPr>
            <a:r>
              <a:rPr lang="en-US" dirty="0"/>
              <a:t>If searching by the member, once in the member hub:</a:t>
            </a:r>
          </a:p>
          <a:p>
            <a:pPr marL="1314450" lvl="2"/>
            <a:r>
              <a:rPr lang="en-US" sz="1400" dirty="0"/>
              <a:t>Scroll down to the Utilization Management section </a:t>
            </a:r>
          </a:p>
          <a:p>
            <a:pPr marL="1314450" lvl="2"/>
            <a:r>
              <a:rPr lang="en-US" sz="1400" dirty="0"/>
              <a:t>Select the appropriate auth request (if multiple are present)</a:t>
            </a:r>
          </a:p>
          <a:p>
            <a:pPr marL="1314450" lvl="2"/>
            <a:r>
              <a:rPr lang="en-US" sz="1400" dirty="0"/>
              <a:t>Click on the ellipsis on the right side of the page in line with the review you are searching for</a:t>
            </a:r>
          </a:p>
          <a:p>
            <a:pPr marL="1314450" lvl="2"/>
            <a:r>
              <a:rPr lang="en-US" sz="1400" dirty="0"/>
              <a:t>Select View Request</a:t>
            </a:r>
          </a:p>
          <a:p>
            <a:pPr marL="857250" lvl="1" indent="-342900">
              <a:buFont typeface="+mj-lt"/>
              <a:buAutoNum type="arabicPeriod"/>
            </a:pPr>
            <a:r>
              <a:rPr lang="en-US" dirty="0"/>
              <a:t>If searching by Case ID</a:t>
            </a:r>
          </a:p>
          <a:p>
            <a:pPr marL="1371600" lvl="2"/>
            <a:r>
              <a:rPr lang="en-US" dirty="0"/>
              <a:t> </a:t>
            </a:r>
            <a:r>
              <a:rPr lang="en-US" sz="1400" dirty="0"/>
              <a:t>Upon selecting the case ID, you will be taken directly to the authorization request </a:t>
            </a:r>
          </a:p>
          <a:p>
            <a:pPr marL="914400" lvl="1" indent="-342900">
              <a:buFont typeface="+mj-lt"/>
              <a:buAutoNum type="arabicPeriod"/>
            </a:pPr>
            <a:r>
              <a:rPr lang="en-US" dirty="0"/>
              <a:t>If Searching by the case list, you will scroll to locate the case and select</a:t>
            </a:r>
          </a:p>
          <a:p>
            <a:pPr marL="914400" lvl="1" indent="-342900">
              <a:buFont typeface="+mj-lt"/>
              <a:buAutoNum type="arabicPeriod"/>
            </a:pPr>
            <a:r>
              <a:rPr lang="en-US" dirty="0"/>
              <a:t>Once the review is open, scroll down the page to the Outcomes panel</a:t>
            </a:r>
          </a:p>
          <a:p>
            <a:pPr marL="914400" lvl="1" indent="-342900">
              <a:buFont typeface="+mj-lt"/>
              <a:buAutoNum type="arabicPeriod"/>
            </a:pPr>
            <a:r>
              <a:rPr lang="en-US" dirty="0"/>
              <a:t>Click on the gray section of the panel to open it </a:t>
            </a:r>
            <a:r>
              <a:rPr lang="en-US" dirty="0">
                <a:solidFill>
                  <a:schemeClr val="tx1"/>
                </a:solidFill>
              </a:rPr>
              <a:t>and </a:t>
            </a:r>
            <a:r>
              <a:rPr lang="en-US" dirty="0"/>
              <a:t>view the details.  </a:t>
            </a:r>
          </a:p>
          <a:p>
            <a:pPr marL="914400" lvl="1" indent="-342900">
              <a:buFont typeface="+mj-lt"/>
              <a:buAutoNum type="arabicPeriod"/>
            </a:pPr>
            <a:endParaRPr lang="en-US" dirty="0"/>
          </a:p>
          <a:p>
            <a:pPr marL="571500" lvl="1" indent="0">
              <a:buNone/>
            </a:pPr>
            <a:endParaRPr lang="en-US" dirty="0"/>
          </a:p>
        </p:txBody>
      </p:sp>
      <p:sp>
        <p:nvSpPr>
          <p:cNvPr id="3" name="Text Placeholder 2">
            <a:extLst>
              <a:ext uri="{FF2B5EF4-FFF2-40B4-BE49-F238E27FC236}">
                <a16:creationId xmlns:a16="http://schemas.microsoft.com/office/drawing/2014/main" id="{77F0269F-5FE6-4B24-B399-C7FEEC225704}"/>
              </a:ext>
            </a:extLst>
          </p:cNvPr>
          <p:cNvSpPr>
            <a:spLocks noGrp="1"/>
          </p:cNvSpPr>
          <p:nvPr>
            <p:ph type="body" sz="quarter" idx="10"/>
          </p:nvPr>
        </p:nvSpPr>
        <p:spPr/>
        <p:txBody>
          <a:bodyPr/>
          <a:lstStyle/>
          <a:p>
            <a:r>
              <a:rPr lang="en-US" dirty="0"/>
              <a:t>Locating A Determination</a:t>
            </a:r>
          </a:p>
        </p:txBody>
      </p:sp>
      <p:pic>
        <p:nvPicPr>
          <p:cNvPr id="6" name="Picture 5">
            <a:extLst>
              <a:ext uri="{FF2B5EF4-FFF2-40B4-BE49-F238E27FC236}">
                <a16:creationId xmlns:a16="http://schemas.microsoft.com/office/drawing/2014/main" id="{A3576801-C02F-DB8F-DCD1-1F9E1660AC0F}"/>
              </a:ext>
            </a:extLst>
          </p:cNvPr>
          <p:cNvPicPr>
            <a:picLocks noChangeAspect="1"/>
          </p:cNvPicPr>
          <p:nvPr/>
        </p:nvPicPr>
        <p:blipFill>
          <a:blip r:embed="rId2"/>
          <a:stretch>
            <a:fillRect/>
          </a:stretch>
        </p:blipFill>
        <p:spPr>
          <a:xfrm>
            <a:off x="609600" y="4724261"/>
            <a:ext cx="11092873" cy="1362503"/>
          </a:xfrm>
          <a:prstGeom prst="rect">
            <a:avLst/>
          </a:prstGeom>
        </p:spPr>
      </p:pic>
    </p:spTree>
    <p:extLst>
      <p:ext uri="{BB962C8B-B14F-4D97-AF65-F5344CB8AC3E}">
        <p14:creationId xmlns:p14="http://schemas.microsoft.com/office/powerpoint/2010/main" val="3355504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96FD5-3E3E-4BB0-B5B5-534C32F6E05B}"/>
              </a:ext>
            </a:extLst>
          </p:cNvPr>
          <p:cNvSpPr>
            <a:spLocks noGrp="1"/>
          </p:cNvSpPr>
          <p:nvPr>
            <p:ph type="body" sz="quarter" idx="10"/>
          </p:nvPr>
        </p:nvSpPr>
        <p:spPr/>
        <p:txBody>
          <a:bodyPr/>
          <a:lstStyle/>
          <a:p>
            <a:r>
              <a:rPr lang="en-US" dirty="0"/>
              <a:t>View Outcome</a:t>
            </a:r>
          </a:p>
        </p:txBody>
      </p:sp>
      <p:pic>
        <p:nvPicPr>
          <p:cNvPr id="5" name="Picture 4">
            <a:extLst>
              <a:ext uri="{FF2B5EF4-FFF2-40B4-BE49-F238E27FC236}">
                <a16:creationId xmlns:a16="http://schemas.microsoft.com/office/drawing/2014/main" id="{1EB94E92-1228-651D-4CA3-E81984A04C6F}"/>
              </a:ext>
            </a:extLst>
          </p:cNvPr>
          <p:cNvPicPr>
            <a:picLocks noChangeAspect="1"/>
          </p:cNvPicPr>
          <p:nvPr/>
        </p:nvPicPr>
        <p:blipFill>
          <a:blip r:embed="rId2"/>
          <a:stretch>
            <a:fillRect/>
          </a:stretch>
        </p:blipFill>
        <p:spPr>
          <a:xfrm>
            <a:off x="163316" y="1779127"/>
            <a:ext cx="11865368" cy="3299746"/>
          </a:xfrm>
          <a:prstGeom prst="rect">
            <a:avLst/>
          </a:prstGeom>
        </p:spPr>
      </p:pic>
      <p:sp>
        <p:nvSpPr>
          <p:cNvPr id="6" name="Oval 5">
            <a:extLst>
              <a:ext uri="{FF2B5EF4-FFF2-40B4-BE49-F238E27FC236}">
                <a16:creationId xmlns:a16="http://schemas.microsoft.com/office/drawing/2014/main" id="{05DA95D0-BAAF-D728-1800-3D6692B521F4}"/>
              </a:ext>
            </a:extLst>
          </p:cNvPr>
          <p:cNvSpPr/>
          <p:nvPr/>
        </p:nvSpPr>
        <p:spPr>
          <a:xfrm>
            <a:off x="8599055" y="4322618"/>
            <a:ext cx="914400" cy="6373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3751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96FD5-3E3E-4BB0-B5B5-534C32F6E05B}"/>
              </a:ext>
            </a:extLst>
          </p:cNvPr>
          <p:cNvSpPr>
            <a:spLocks noGrp="1"/>
          </p:cNvSpPr>
          <p:nvPr>
            <p:ph type="body" sz="quarter" idx="10"/>
          </p:nvPr>
        </p:nvSpPr>
        <p:spPr/>
        <p:txBody>
          <a:bodyPr/>
          <a:lstStyle/>
          <a:p>
            <a:r>
              <a:rPr lang="en-US" dirty="0"/>
              <a:t>View Outcome</a:t>
            </a:r>
          </a:p>
        </p:txBody>
      </p:sp>
      <p:pic>
        <p:nvPicPr>
          <p:cNvPr id="5" name="Picture 4">
            <a:extLst>
              <a:ext uri="{FF2B5EF4-FFF2-40B4-BE49-F238E27FC236}">
                <a16:creationId xmlns:a16="http://schemas.microsoft.com/office/drawing/2014/main" id="{1C17A055-51FB-F8DF-F317-1EF17428EA7E}"/>
              </a:ext>
            </a:extLst>
          </p:cNvPr>
          <p:cNvPicPr>
            <a:picLocks noChangeAspect="1"/>
          </p:cNvPicPr>
          <p:nvPr/>
        </p:nvPicPr>
        <p:blipFill>
          <a:blip r:embed="rId2"/>
          <a:stretch>
            <a:fillRect/>
          </a:stretch>
        </p:blipFill>
        <p:spPr>
          <a:xfrm>
            <a:off x="184726" y="1077128"/>
            <a:ext cx="11730183" cy="4703744"/>
          </a:xfrm>
          <a:prstGeom prst="rect">
            <a:avLst/>
          </a:prstGeom>
        </p:spPr>
      </p:pic>
    </p:spTree>
    <p:extLst>
      <p:ext uri="{BB962C8B-B14F-4D97-AF65-F5344CB8AC3E}">
        <p14:creationId xmlns:p14="http://schemas.microsoft.com/office/powerpoint/2010/main" val="269191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dirty="0"/>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1169822" y="2423867"/>
            <a:ext cx="9209089" cy="1714500"/>
          </a:xfrm>
        </p:spPr>
        <p:txBody>
          <a:bodyPr/>
          <a:lstStyle/>
          <a:p>
            <a:pPr algn="ctr"/>
            <a:r>
              <a:rPr lang="en-US" dirty="0"/>
              <a:t>Submitting a Reconsideration </a:t>
            </a:r>
          </a:p>
          <a:p>
            <a:pPr algn="ctr"/>
            <a:r>
              <a:rPr lang="en-US" dirty="0"/>
              <a:t>(1</a:t>
            </a:r>
            <a:r>
              <a:rPr lang="en-US" baseline="30000" dirty="0"/>
              <a:t>st</a:t>
            </a:r>
            <a:r>
              <a:rPr lang="en-US" dirty="0"/>
              <a:t> Level Appeal) </a:t>
            </a:r>
          </a:p>
        </p:txBody>
      </p:sp>
    </p:spTree>
    <p:extLst>
      <p:ext uri="{BB962C8B-B14F-4D97-AF65-F5344CB8AC3E}">
        <p14:creationId xmlns:p14="http://schemas.microsoft.com/office/powerpoint/2010/main" val="5655979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F401C3-429F-475C-A6D1-28342C069F75}"/>
              </a:ext>
            </a:extLst>
          </p:cNvPr>
          <p:cNvSpPr>
            <a:spLocks noGrp="1"/>
          </p:cNvSpPr>
          <p:nvPr>
            <p:ph idx="1"/>
          </p:nvPr>
        </p:nvSpPr>
        <p:spPr>
          <a:xfrm>
            <a:off x="1016000" y="1318967"/>
            <a:ext cx="8229600" cy="1676400"/>
          </a:xfrm>
        </p:spPr>
        <p:txBody>
          <a:bodyPr/>
          <a:lstStyle/>
          <a:p>
            <a:r>
              <a:rPr lang="en-US" dirty="0"/>
              <a:t>To submit a reconsideration for a denied review: </a:t>
            </a:r>
          </a:p>
          <a:p>
            <a:pPr lvl="1"/>
            <a:r>
              <a:rPr lang="en-US" dirty="0"/>
              <a:t>Go to the </a:t>
            </a:r>
            <a:r>
              <a:rPr lang="en-US" b="1" dirty="0"/>
              <a:t>UM panel</a:t>
            </a:r>
            <a:r>
              <a:rPr lang="en-US" dirty="0"/>
              <a:t> in the member hub</a:t>
            </a:r>
          </a:p>
          <a:p>
            <a:pPr lvl="1"/>
            <a:r>
              <a:rPr lang="en-US" dirty="0"/>
              <a:t>Click on the blue ellipsis within the denied case to open the action menu</a:t>
            </a:r>
          </a:p>
          <a:p>
            <a:pPr lvl="1"/>
            <a:r>
              <a:rPr lang="en-US" dirty="0"/>
              <a:t>Once there, select </a:t>
            </a:r>
            <a:r>
              <a:rPr lang="en-US" b="1" dirty="0"/>
              <a:t>1</a:t>
            </a:r>
            <a:r>
              <a:rPr lang="en-US" b="1" baseline="30000" dirty="0"/>
              <a:t>st</a:t>
            </a:r>
            <a:r>
              <a:rPr lang="en-US" b="1" dirty="0"/>
              <a:t> Level Appeal </a:t>
            </a:r>
            <a:r>
              <a:rPr lang="en-US" dirty="0"/>
              <a:t>from the menu.</a:t>
            </a:r>
          </a:p>
        </p:txBody>
      </p:sp>
      <p:sp>
        <p:nvSpPr>
          <p:cNvPr id="3" name="Text Placeholder 2">
            <a:extLst>
              <a:ext uri="{FF2B5EF4-FFF2-40B4-BE49-F238E27FC236}">
                <a16:creationId xmlns:a16="http://schemas.microsoft.com/office/drawing/2014/main" id="{F6665947-F44A-455B-9D71-B22EAD19885B}"/>
              </a:ext>
            </a:extLst>
          </p:cNvPr>
          <p:cNvSpPr>
            <a:spLocks noGrp="1"/>
          </p:cNvSpPr>
          <p:nvPr>
            <p:ph type="body" sz="quarter" idx="10"/>
          </p:nvPr>
        </p:nvSpPr>
        <p:spPr/>
        <p:txBody>
          <a:bodyPr/>
          <a:lstStyle/>
          <a:p>
            <a:r>
              <a:rPr lang="en-US" dirty="0"/>
              <a:t> Submitting a Reconsideration (1</a:t>
            </a:r>
            <a:r>
              <a:rPr lang="en-US" baseline="30000" dirty="0"/>
              <a:t>st</a:t>
            </a:r>
            <a:r>
              <a:rPr lang="en-US" dirty="0"/>
              <a:t> Level Appeal)</a:t>
            </a:r>
          </a:p>
        </p:txBody>
      </p:sp>
      <p:pic>
        <p:nvPicPr>
          <p:cNvPr id="6" name="Picture 5">
            <a:extLst>
              <a:ext uri="{FF2B5EF4-FFF2-40B4-BE49-F238E27FC236}">
                <a16:creationId xmlns:a16="http://schemas.microsoft.com/office/drawing/2014/main" id="{2639D6B4-56E4-D586-D039-5D56D6A97E9F}"/>
              </a:ext>
            </a:extLst>
          </p:cNvPr>
          <p:cNvPicPr>
            <a:picLocks noChangeAspect="1"/>
          </p:cNvPicPr>
          <p:nvPr/>
        </p:nvPicPr>
        <p:blipFill>
          <a:blip r:embed="rId2"/>
          <a:stretch>
            <a:fillRect/>
          </a:stretch>
        </p:blipFill>
        <p:spPr>
          <a:xfrm>
            <a:off x="609600" y="3253563"/>
            <a:ext cx="10441173" cy="2692712"/>
          </a:xfrm>
          <a:prstGeom prst="rect">
            <a:avLst/>
          </a:prstGeom>
        </p:spPr>
      </p:pic>
      <p:sp>
        <p:nvSpPr>
          <p:cNvPr id="7" name="Arrow: Left 6">
            <a:extLst>
              <a:ext uri="{FF2B5EF4-FFF2-40B4-BE49-F238E27FC236}">
                <a16:creationId xmlns:a16="http://schemas.microsoft.com/office/drawing/2014/main" id="{71A6F5ED-222F-5D96-1731-7E84273D2066}"/>
              </a:ext>
            </a:extLst>
          </p:cNvPr>
          <p:cNvSpPr/>
          <p:nvPr/>
        </p:nvSpPr>
        <p:spPr>
          <a:xfrm>
            <a:off x="10682071" y="5634439"/>
            <a:ext cx="737403" cy="36767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241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58A572-0890-4B4E-8DFD-89A985E05116}"/>
              </a:ext>
            </a:extLst>
          </p:cNvPr>
          <p:cNvSpPr>
            <a:spLocks noGrp="1"/>
          </p:cNvSpPr>
          <p:nvPr>
            <p:ph idx="1"/>
          </p:nvPr>
        </p:nvSpPr>
        <p:spPr/>
        <p:txBody>
          <a:bodyPr/>
          <a:lstStyle/>
          <a:p>
            <a:pPr lvl="1"/>
            <a:r>
              <a:rPr lang="en-US" dirty="0"/>
              <a:t>The system will ask you if you are sure you want to submit a 1</a:t>
            </a:r>
            <a:r>
              <a:rPr lang="en-US" baseline="30000" dirty="0"/>
              <a:t>st</a:t>
            </a:r>
            <a:r>
              <a:rPr lang="en-US" dirty="0"/>
              <a:t> Level appeal</a:t>
            </a:r>
          </a:p>
          <a:p>
            <a:pPr lvl="1"/>
            <a:r>
              <a:rPr lang="en-US" dirty="0"/>
              <a:t>Select the green button : </a:t>
            </a:r>
            <a:r>
              <a:rPr lang="en-US" b="1" dirty="0"/>
              <a:t>Request 1</a:t>
            </a:r>
            <a:r>
              <a:rPr lang="en-US" b="1" baseline="30000" dirty="0"/>
              <a:t>st</a:t>
            </a:r>
            <a:r>
              <a:rPr lang="en-US" b="1" dirty="0"/>
              <a:t> Level Appeal</a:t>
            </a:r>
            <a:endParaRPr lang="en-US" dirty="0"/>
          </a:p>
          <a:p>
            <a:pPr lvl="2"/>
            <a:r>
              <a:rPr lang="en-US" dirty="0"/>
              <a:t>You will still be able to delete the request later</a:t>
            </a:r>
          </a:p>
          <a:p>
            <a:pPr marL="457200" lvl="1" indent="0">
              <a:buNone/>
            </a:pPr>
            <a:endParaRPr lang="en-US" dirty="0"/>
          </a:p>
          <a:p>
            <a:pPr marL="457200" lvl="1" indent="0">
              <a:buNone/>
            </a:pPr>
            <a:endParaRPr lang="en-US" dirty="0"/>
          </a:p>
          <a:p>
            <a:pPr marL="457200" lvl="1" indent="0">
              <a:buNone/>
            </a:pPr>
            <a:endParaRPr lang="en-US" dirty="0"/>
          </a:p>
          <a:p>
            <a:pPr lvl="1"/>
            <a:r>
              <a:rPr lang="en-US" dirty="0"/>
              <a:t>Attach any additional documentation that is necessary to support the appeal</a:t>
            </a:r>
          </a:p>
        </p:txBody>
      </p:sp>
      <p:sp>
        <p:nvSpPr>
          <p:cNvPr id="3" name="Text Placeholder 2">
            <a:extLst>
              <a:ext uri="{FF2B5EF4-FFF2-40B4-BE49-F238E27FC236}">
                <a16:creationId xmlns:a16="http://schemas.microsoft.com/office/drawing/2014/main" id="{9AE17EB0-72BE-4B20-AA61-8E36E4AE3FCF}"/>
              </a:ext>
            </a:extLst>
          </p:cNvPr>
          <p:cNvSpPr>
            <a:spLocks noGrp="1"/>
          </p:cNvSpPr>
          <p:nvPr>
            <p:ph type="body" sz="quarter" idx="10"/>
          </p:nvPr>
        </p:nvSpPr>
        <p:spPr/>
        <p:txBody>
          <a:bodyPr/>
          <a:lstStyle/>
          <a:p>
            <a:r>
              <a:rPr lang="en-US" dirty="0"/>
              <a:t>Reconsideration (1</a:t>
            </a:r>
            <a:r>
              <a:rPr lang="en-US" baseline="30000" dirty="0"/>
              <a:t>st</a:t>
            </a:r>
            <a:r>
              <a:rPr lang="en-US" dirty="0"/>
              <a:t> Level Appeal) cont. </a:t>
            </a:r>
          </a:p>
        </p:txBody>
      </p:sp>
      <p:pic>
        <p:nvPicPr>
          <p:cNvPr id="4" name="Picture 3">
            <a:extLst>
              <a:ext uri="{FF2B5EF4-FFF2-40B4-BE49-F238E27FC236}">
                <a16:creationId xmlns:a16="http://schemas.microsoft.com/office/drawing/2014/main" id="{FFA28C89-986D-422F-BB87-B44AD181716B}"/>
              </a:ext>
            </a:extLst>
          </p:cNvPr>
          <p:cNvPicPr>
            <a:picLocks noChangeAspect="1"/>
          </p:cNvPicPr>
          <p:nvPr/>
        </p:nvPicPr>
        <p:blipFill rotWithShape="1">
          <a:blip r:embed="rId2"/>
          <a:srcRect b="52342"/>
          <a:stretch/>
        </p:blipFill>
        <p:spPr>
          <a:xfrm>
            <a:off x="1882218" y="3963888"/>
            <a:ext cx="6391373" cy="144631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32F7C0F-D093-45FD-9556-8B5FD9CEBB95}"/>
              </a:ext>
            </a:extLst>
          </p:cNvPr>
          <p:cNvPicPr>
            <a:picLocks noChangeAspect="1"/>
          </p:cNvPicPr>
          <p:nvPr/>
        </p:nvPicPr>
        <p:blipFill rotWithShape="1">
          <a:blip r:embed="rId3"/>
          <a:srcRect l="1470" t="5108" r="1037" b="1911"/>
          <a:stretch/>
        </p:blipFill>
        <p:spPr>
          <a:xfrm>
            <a:off x="7081746" y="1919076"/>
            <a:ext cx="4327708" cy="13283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29089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58A572-0890-4B4E-8DFD-89A985E05116}"/>
              </a:ext>
            </a:extLst>
          </p:cNvPr>
          <p:cNvSpPr>
            <a:spLocks noGrp="1"/>
          </p:cNvSpPr>
          <p:nvPr>
            <p:ph idx="1"/>
          </p:nvPr>
        </p:nvSpPr>
        <p:spPr/>
        <p:txBody>
          <a:bodyPr/>
          <a:lstStyle/>
          <a:p>
            <a:pPr lvl="1"/>
            <a:r>
              <a:rPr lang="en-US" dirty="0"/>
              <a:t>Sign the User Attestation using your </a:t>
            </a:r>
            <a:r>
              <a:rPr lang="en-US" b="1" dirty="0"/>
              <a:t>USER ID</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r>
              <a:rPr lang="en-US" dirty="0"/>
              <a:t>Click Submit to have the information sent to Telligen for reconsideration</a:t>
            </a:r>
          </a:p>
          <a:p>
            <a:pPr marL="457200" lvl="1" indent="0">
              <a:buNone/>
            </a:pPr>
            <a:endParaRPr lang="en-US" dirty="0"/>
          </a:p>
          <a:p>
            <a:pPr marL="457200" lvl="1" indent="0">
              <a:buNone/>
            </a:pPr>
            <a:endParaRPr lang="en-US" dirty="0"/>
          </a:p>
        </p:txBody>
      </p:sp>
      <p:sp>
        <p:nvSpPr>
          <p:cNvPr id="3" name="Text Placeholder 2">
            <a:extLst>
              <a:ext uri="{FF2B5EF4-FFF2-40B4-BE49-F238E27FC236}">
                <a16:creationId xmlns:a16="http://schemas.microsoft.com/office/drawing/2014/main" id="{9AE17EB0-72BE-4B20-AA61-8E36E4AE3FCF}"/>
              </a:ext>
            </a:extLst>
          </p:cNvPr>
          <p:cNvSpPr>
            <a:spLocks noGrp="1"/>
          </p:cNvSpPr>
          <p:nvPr>
            <p:ph type="body" sz="quarter" idx="10"/>
          </p:nvPr>
        </p:nvSpPr>
        <p:spPr/>
        <p:txBody>
          <a:bodyPr/>
          <a:lstStyle/>
          <a:p>
            <a:r>
              <a:rPr lang="en-US" dirty="0"/>
              <a:t>Reconsideration (1</a:t>
            </a:r>
            <a:r>
              <a:rPr lang="en-US" baseline="30000" dirty="0"/>
              <a:t>st</a:t>
            </a:r>
            <a:r>
              <a:rPr lang="en-US" dirty="0"/>
              <a:t> Level Appeal) cont. </a:t>
            </a:r>
          </a:p>
        </p:txBody>
      </p:sp>
      <p:pic>
        <p:nvPicPr>
          <p:cNvPr id="7" name="Picture 6">
            <a:extLst>
              <a:ext uri="{FF2B5EF4-FFF2-40B4-BE49-F238E27FC236}">
                <a16:creationId xmlns:a16="http://schemas.microsoft.com/office/drawing/2014/main" id="{BA2EE4AC-C4EC-4BDD-90C0-1D64964241B1}"/>
              </a:ext>
            </a:extLst>
          </p:cNvPr>
          <p:cNvPicPr>
            <a:picLocks noChangeAspect="1"/>
          </p:cNvPicPr>
          <p:nvPr/>
        </p:nvPicPr>
        <p:blipFill rotWithShape="1">
          <a:blip r:embed="rId2"/>
          <a:srcRect t="47121"/>
          <a:stretch/>
        </p:blipFill>
        <p:spPr>
          <a:xfrm>
            <a:off x="2347274" y="1870706"/>
            <a:ext cx="6549534" cy="1748795"/>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6A6E37DB-DE16-4788-A29F-78BF649FCD20}"/>
              </a:ext>
            </a:extLst>
          </p:cNvPr>
          <p:cNvSpPr txBox="1"/>
          <p:nvPr/>
        </p:nvSpPr>
        <p:spPr>
          <a:xfrm>
            <a:off x="9644514" y="4351362"/>
            <a:ext cx="2218342" cy="923330"/>
          </a:xfrm>
          <a:prstGeom prst="rect">
            <a:avLst/>
          </a:prstGeom>
          <a:noFill/>
          <a:ln w="38100">
            <a:solidFill>
              <a:srgbClr val="009DDC"/>
            </a:solidFill>
          </a:ln>
        </p:spPr>
        <p:txBody>
          <a:bodyPr wrap="square" rtlCol="0">
            <a:spAutoFit/>
          </a:bodyPr>
          <a:lstStyle/>
          <a:p>
            <a:pPr algn="ctr"/>
            <a:r>
              <a:rPr lang="en-US" dirty="0"/>
              <a:t>The system will display your appeal</a:t>
            </a:r>
          </a:p>
        </p:txBody>
      </p:sp>
      <p:sp>
        <p:nvSpPr>
          <p:cNvPr id="10" name="Star: 5 Points 9">
            <a:extLst>
              <a:ext uri="{FF2B5EF4-FFF2-40B4-BE49-F238E27FC236}">
                <a16:creationId xmlns:a16="http://schemas.microsoft.com/office/drawing/2014/main" id="{6E40C722-2CA0-4D25-B9FC-C840D1AE2969}"/>
              </a:ext>
            </a:extLst>
          </p:cNvPr>
          <p:cNvSpPr/>
          <p:nvPr/>
        </p:nvSpPr>
        <p:spPr>
          <a:xfrm>
            <a:off x="58055" y="4803352"/>
            <a:ext cx="551545" cy="4713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C0FD6C5-CC8F-321D-7AD3-70238F4A2ED7}"/>
              </a:ext>
            </a:extLst>
          </p:cNvPr>
          <p:cNvPicPr>
            <a:picLocks noChangeAspect="1"/>
          </p:cNvPicPr>
          <p:nvPr/>
        </p:nvPicPr>
        <p:blipFill>
          <a:blip r:embed="rId3"/>
          <a:stretch>
            <a:fillRect/>
          </a:stretch>
        </p:blipFill>
        <p:spPr>
          <a:xfrm>
            <a:off x="730494" y="3846871"/>
            <a:ext cx="8793126" cy="1716961"/>
          </a:xfrm>
          <a:prstGeom prst="rect">
            <a:avLst/>
          </a:prstGeom>
        </p:spPr>
      </p:pic>
    </p:spTree>
    <p:extLst>
      <p:ext uri="{BB962C8B-B14F-4D97-AF65-F5344CB8AC3E}">
        <p14:creationId xmlns:p14="http://schemas.microsoft.com/office/powerpoint/2010/main" val="308297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F7F433-8B7E-485A-A340-D1DC6D4C2318}"/>
              </a:ext>
            </a:extLst>
          </p:cNvPr>
          <p:cNvSpPr>
            <a:spLocks noGrp="1"/>
          </p:cNvSpPr>
          <p:nvPr>
            <p:ph type="subTitle" idx="13"/>
          </p:nvPr>
        </p:nvSpPr>
        <p:spPr>
          <a:xfrm>
            <a:off x="609600" y="1292306"/>
            <a:ext cx="9550400" cy="457200"/>
          </a:xfrm>
        </p:spPr>
        <p:txBody>
          <a:bodyPr/>
          <a:lstStyle/>
          <a:p>
            <a:r>
              <a:rPr lang="en-US" dirty="0">
                <a:highlight>
                  <a:srgbClr val="FFFF00"/>
                </a:highlight>
              </a:rPr>
              <a:t>Please bookmark this site: https://telligenmd.Qualitrac.com</a:t>
            </a:r>
          </a:p>
        </p:txBody>
      </p:sp>
      <p:sp>
        <p:nvSpPr>
          <p:cNvPr id="4" name="Text Placeholder 3">
            <a:extLst>
              <a:ext uri="{FF2B5EF4-FFF2-40B4-BE49-F238E27FC236}">
                <a16:creationId xmlns:a16="http://schemas.microsoft.com/office/drawing/2014/main" id="{9E069175-E26F-41E5-8A3F-D82B8CC6BCF7}"/>
              </a:ext>
            </a:extLst>
          </p:cNvPr>
          <p:cNvSpPr>
            <a:spLocks noGrp="1"/>
          </p:cNvSpPr>
          <p:nvPr>
            <p:ph type="body" sz="quarter" idx="10"/>
          </p:nvPr>
        </p:nvSpPr>
        <p:spPr/>
        <p:txBody>
          <a:bodyPr/>
          <a:lstStyle/>
          <a:p>
            <a:r>
              <a:rPr lang="en-US" dirty="0"/>
              <a:t>Telligen Landing Page Overview </a:t>
            </a:r>
          </a:p>
        </p:txBody>
      </p:sp>
      <p:grpSp>
        <p:nvGrpSpPr>
          <p:cNvPr id="6" name="Google Shape;457;p39">
            <a:extLst>
              <a:ext uri="{FF2B5EF4-FFF2-40B4-BE49-F238E27FC236}">
                <a16:creationId xmlns:a16="http://schemas.microsoft.com/office/drawing/2014/main" id="{6CFE93D1-DF93-4F8F-80C9-162AE6497B55}"/>
              </a:ext>
            </a:extLst>
          </p:cNvPr>
          <p:cNvGrpSpPr/>
          <p:nvPr/>
        </p:nvGrpSpPr>
        <p:grpSpPr>
          <a:xfrm>
            <a:off x="9380692" y="3329427"/>
            <a:ext cx="450250" cy="711231"/>
            <a:chOff x="6730350" y="2315900"/>
            <a:chExt cx="257700" cy="420100"/>
          </a:xfrm>
          <a:solidFill>
            <a:schemeClr val="bg1"/>
          </a:solidFill>
        </p:grpSpPr>
        <p:sp>
          <p:nvSpPr>
            <p:cNvPr id="7" name="Google Shape;458;p39">
              <a:extLst>
                <a:ext uri="{FF2B5EF4-FFF2-40B4-BE49-F238E27FC236}">
                  <a16:creationId xmlns:a16="http://schemas.microsoft.com/office/drawing/2014/main" id="{1D058BCB-350A-495C-A4AE-7A1FD1B5540A}"/>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endParaRPr/>
            </a:p>
          </p:txBody>
        </p:sp>
        <p:sp>
          <p:nvSpPr>
            <p:cNvPr id="8" name="Google Shape;459;p39">
              <a:extLst>
                <a:ext uri="{FF2B5EF4-FFF2-40B4-BE49-F238E27FC236}">
                  <a16:creationId xmlns:a16="http://schemas.microsoft.com/office/drawing/2014/main" id="{13654230-987D-472F-8248-460BF19B4079}"/>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endParaRPr/>
            </a:p>
          </p:txBody>
        </p:sp>
        <p:sp>
          <p:nvSpPr>
            <p:cNvPr id="9" name="Google Shape;460;p39">
              <a:extLst>
                <a:ext uri="{FF2B5EF4-FFF2-40B4-BE49-F238E27FC236}">
                  <a16:creationId xmlns:a16="http://schemas.microsoft.com/office/drawing/2014/main" id="{53B79CD6-900B-46BB-BCC3-24D780D4EEAE}"/>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endParaRPr/>
            </a:p>
          </p:txBody>
        </p:sp>
        <p:sp>
          <p:nvSpPr>
            <p:cNvPr id="10" name="Google Shape;461;p39">
              <a:extLst>
                <a:ext uri="{FF2B5EF4-FFF2-40B4-BE49-F238E27FC236}">
                  <a16:creationId xmlns:a16="http://schemas.microsoft.com/office/drawing/2014/main" id="{EAAA28F6-1405-4278-B071-7C0A17A8C22C}"/>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endParaRPr/>
            </a:p>
          </p:txBody>
        </p:sp>
        <p:sp>
          <p:nvSpPr>
            <p:cNvPr id="11" name="Google Shape;462;p39">
              <a:extLst>
                <a:ext uri="{FF2B5EF4-FFF2-40B4-BE49-F238E27FC236}">
                  <a16:creationId xmlns:a16="http://schemas.microsoft.com/office/drawing/2014/main" id="{1A46E673-C5B4-4D58-B4F2-D7091F10E2E9}"/>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endParaRPr/>
            </a:p>
          </p:txBody>
        </p:sp>
      </p:grpSp>
      <p:pic>
        <p:nvPicPr>
          <p:cNvPr id="13" name="Content Placeholder 12">
            <a:extLst>
              <a:ext uri="{FF2B5EF4-FFF2-40B4-BE49-F238E27FC236}">
                <a16:creationId xmlns:a16="http://schemas.microsoft.com/office/drawing/2014/main" id="{CC324394-325B-8997-7BB8-42E42F143BCA}"/>
              </a:ext>
            </a:extLst>
          </p:cNvPr>
          <p:cNvPicPr>
            <a:picLocks noGrp="1" noChangeAspect="1"/>
          </p:cNvPicPr>
          <p:nvPr>
            <p:ph idx="1"/>
          </p:nvPr>
        </p:nvPicPr>
        <p:blipFill>
          <a:blip r:embed="rId2"/>
          <a:stretch>
            <a:fillRect/>
          </a:stretch>
        </p:blipFill>
        <p:spPr>
          <a:xfrm>
            <a:off x="1529715" y="1905000"/>
            <a:ext cx="9132570" cy="3886200"/>
          </a:xfrm>
        </p:spPr>
      </p:pic>
    </p:spTree>
    <p:extLst>
      <p:ext uri="{BB962C8B-B14F-4D97-AF65-F5344CB8AC3E}">
        <p14:creationId xmlns:p14="http://schemas.microsoft.com/office/powerpoint/2010/main" val="2645311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6195" y="1336351"/>
            <a:ext cx="9310967" cy="3160330"/>
          </a:xfrm>
          <a:prstGeom prst="rect">
            <a:avLst/>
          </a:prstGeom>
        </p:spPr>
        <p:txBody>
          <a:bodyPr vert="horz" wrap="square" lIns="0" tIns="10646" rIns="0" bIns="0" rtlCol="0">
            <a:spAutoFit/>
          </a:bodyPr>
          <a:lstStyle/>
          <a:p>
            <a:pPr marL="313221" marR="46507" indent="-302575">
              <a:spcBef>
                <a:spcPts val="84"/>
              </a:spcBef>
              <a:buFont typeface="Wingdings"/>
              <a:buChar char=""/>
              <a:tabLst>
                <a:tab pos="313221" algn="l"/>
                <a:tab pos="313781" algn="l"/>
              </a:tabLst>
            </a:pPr>
            <a:endParaRPr lang="en-US" dirty="0">
              <a:cs typeface="Calibri"/>
            </a:endParaRPr>
          </a:p>
          <a:p>
            <a:pPr marL="313221" marR="46507" indent="-302575">
              <a:spcBef>
                <a:spcPts val="84"/>
              </a:spcBef>
              <a:buFont typeface="Wingdings"/>
              <a:buChar char=""/>
              <a:tabLst>
                <a:tab pos="313221" algn="l"/>
                <a:tab pos="313781" algn="l"/>
              </a:tabLst>
            </a:pPr>
            <a:endParaRPr lang="en-US" dirty="0">
              <a:cs typeface="Calibri"/>
            </a:endParaRPr>
          </a:p>
          <a:p>
            <a:pPr marL="313221" marR="46507" indent="-302575">
              <a:spcBef>
                <a:spcPts val="84"/>
              </a:spcBef>
              <a:buFont typeface="Wingdings"/>
              <a:buChar char=""/>
              <a:tabLst>
                <a:tab pos="313221" algn="l"/>
                <a:tab pos="313781" algn="l"/>
              </a:tabLst>
            </a:pPr>
            <a:r>
              <a:rPr dirty="0">
                <a:cs typeface="Calibri"/>
              </a:rPr>
              <a:t>When</a:t>
            </a:r>
            <a:r>
              <a:rPr spc="-26" dirty="0">
                <a:cs typeface="Calibri"/>
              </a:rPr>
              <a:t> </a:t>
            </a:r>
            <a:r>
              <a:rPr dirty="0">
                <a:cs typeface="Calibri"/>
              </a:rPr>
              <a:t>a</a:t>
            </a:r>
            <a:r>
              <a:rPr spc="-26" dirty="0">
                <a:cs typeface="Calibri"/>
              </a:rPr>
              <a:t> </a:t>
            </a:r>
            <a:r>
              <a:rPr spc="-9" dirty="0">
                <a:cs typeface="Calibri"/>
              </a:rPr>
              <a:t>concurrent</a:t>
            </a:r>
            <a:r>
              <a:rPr lang="en-US" spc="-9" dirty="0">
                <a:cs typeface="Calibri"/>
              </a:rPr>
              <a:t> </a:t>
            </a:r>
            <a:r>
              <a:rPr dirty="0">
                <a:cs typeface="Calibri"/>
              </a:rPr>
              <a:t>review</a:t>
            </a:r>
            <a:r>
              <a:rPr spc="9" dirty="0">
                <a:cs typeface="Calibri"/>
              </a:rPr>
              <a:t> </a:t>
            </a:r>
            <a:r>
              <a:rPr dirty="0">
                <a:cs typeface="Calibri"/>
              </a:rPr>
              <a:t>has</a:t>
            </a:r>
            <a:r>
              <a:rPr spc="-44" dirty="0">
                <a:cs typeface="Calibri"/>
              </a:rPr>
              <a:t> </a:t>
            </a:r>
            <a:r>
              <a:rPr dirty="0">
                <a:cs typeface="Calibri"/>
              </a:rPr>
              <a:t>an</a:t>
            </a:r>
            <a:r>
              <a:rPr spc="-35" dirty="0">
                <a:cs typeface="Calibri"/>
              </a:rPr>
              <a:t> </a:t>
            </a:r>
            <a:r>
              <a:rPr dirty="0">
                <a:cs typeface="Calibri"/>
              </a:rPr>
              <a:t>initial</a:t>
            </a:r>
            <a:r>
              <a:rPr spc="-66" dirty="0">
                <a:cs typeface="Calibri"/>
              </a:rPr>
              <a:t> </a:t>
            </a:r>
            <a:r>
              <a:rPr spc="-9" dirty="0">
                <a:cs typeface="Calibri"/>
              </a:rPr>
              <a:t>determination</a:t>
            </a:r>
            <a:r>
              <a:rPr spc="-35" dirty="0">
                <a:cs typeface="Calibri"/>
              </a:rPr>
              <a:t> </a:t>
            </a:r>
            <a:r>
              <a:rPr dirty="0">
                <a:cs typeface="Calibri"/>
              </a:rPr>
              <a:t>of</a:t>
            </a:r>
            <a:r>
              <a:rPr spc="-22" dirty="0">
                <a:cs typeface="Calibri"/>
              </a:rPr>
              <a:t> </a:t>
            </a:r>
            <a:r>
              <a:rPr dirty="0">
                <a:cs typeface="Calibri"/>
              </a:rPr>
              <a:t>denied</a:t>
            </a:r>
            <a:r>
              <a:rPr spc="-31" dirty="0">
                <a:cs typeface="Calibri"/>
              </a:rPr>
              <a:t> </a:t>
            </a:r>
            <a:r>
              <a:rPr spc="-22" dirty="0">
                <a:cs typeface="Calibri"/>
              </a:rPr>
              <a:t>or </a:t>
            </a:r>
            <a:r>
              <a:rPr dirty="0">
                <a:cs typeface="Calibri"/>
              </a:rPr>
              <a:t>partially</a:t>
            </a:r>
            <a:r>
              <a:rPr spc="-57" dirty="0">
                <a:cs typeface="Calibri"/>
              </a:rPr>
              <a:t> </a:t>
            </a:r>
            <a:r>
              <a:rPr dirty="0">
                <a:cs typeface="Calibri"/>
              </a:rPr>
              <a:t>denied,</a:t>
            </a:r>
            <a:r>
              <a:rPr spc="-40" dirty="0">
                <a:cs typeface="Calibri"/>
              </a:rPr>
              <a:t> </a:t>
            </a:r>
            <a:r>
              <a:rPr dirty="0">
                <a:cs typeface="Calibri"/>
              </a:rPr>
              <a:t>the</a:t>
            </a:r>
            <a:r>
              <a:rPr spc="-22" dirty="0">
                <a:cs typeface="Calibri"/>
              </a:rPr>
              <a:t> </a:t>
            </a:r>
            <a:r>
              <a:rPr dirty="0">
                <a:cs typeface="Calibri"/>
              </a:rPr>
              <a:t>user</a:t>
            </a:r>
            <a:r>
              <a:rPr spc="-26" dirty="0">
                <a:cs typeface="Calibri"/>
              </a:rPr>
              <a:t> </a:t>
            </a:r>
            <a:r>
              <a:rPr dirty="0">
                <a:cs typeface="Calibri"/>
              </a:rPr>
              <a:t>can</a:t>
            </a:r>
            <a:r>
              <a:rPr spc="-22" dirty="0">
                <a:cs typeface="Calibri"/>
              </a:rPr>
              <a:t> </a:t>
            </a:r>
            <a:r>
              <a:rPr dirty="0">
                <a:cs typeface="Calibri"/>
              </a:rPr>
              <a:t>submit</a:t>
            </a:r>
            <a:r>
              <a:rPr spc="-31" dirty="0">
                <a:cs typeface="Calibri"/>
              </a:rPr>
              <a:t> </a:t>
            </a:r>
            <a:r>
              <a:rPr dirty="0">
                <a:cs typeface="Calibri"/>
              </a:rPr>
              <a:t>a</a:t>
            </a:r>
            <a:r>
              <a:rPr spc="-40" dirty="0">
                <a:cs typeface="Calibri"/>
              </a:rPr>
              <a:t> </a:t>
            </a:r>
            <a:r>
              <a:rPr dirty="0">
                <a:cs typeface="Calibri"/>
              </a:rPr>
              <a:t>request</a:t>
            </a:r>
            <a:r>
              <a:rPr spc="-9" dirty="0">
                <a:cs typeface="Calibri"/>
              </a:rPr>
              <a:t> </a:t>
            </a:r>
            <a:r>
              <a:rPr dirty="0">
                <a:cs typeface="Calibri"/>
              </a:rPr>
              <a:t>for</a:t>
            </a:r>
            <a:r>
              <a:rPr spc="-22" dirty="0">
                <a:cs typeface="Calibri"/>
              </a:rPr>
              <a:t> </a:t>
            </a:r>
            <a:r>
              <a:rPr dirty="0">
                <a:cs typeface="Calibri"/>
              </a:rPr>
              <a:t>a</a:t>
            </a:r>
            <a:r>
              <a:rPr lang="en-US" dirty="0">
                <a:cs typeface="Calibri"/>
              </a:rPr>
              <a:t> reconsideration review</a:t>
            </a:r>
          </a:p>
          <a:p>
            <a:pPr marL="313221" marR="46507" indent="-302575">
              <a:spcBef>
                <a:spcPts val="84"/>
              </a:spcBef>
              <a:buFont typeface="Wingdings"/>
              <a:buChar char=""/>
              <a:tabLst>
                <a:tab pos="313221" algn="l"/>
                <a:tab pos="313781" algn="l"/>
              </a:tabLst>
            </a:pPr>
            <a:endParaRPr lang="en-US" dirty="0">
              <a:cs typeface="Calibri"/>
            </a:endParaRPr>
          </a:p>
          <a:p>
            <a:pPr marL="313221" marR="46507" indent="-302575">
              <a:spcBef>
                <a:spcPts val="84"/>
              </a:spcBef>
              <a:buFont typeface="Wingdings"/>
              <a:buChar char=""/>
              <a:tabLst>
                <a:tab pos="313221" algn="l"/>
                <a:tab pos="313781" algn="l"/>
              </a:tabLst>
            </a:pPr>
            <a:endParaRPr lang="en-US" dirty="0">
              <a:cs typeface="Calibri"/>
            </a:endParaRPr>
          </a:p>
          <a:p>
            <a:pPr marL="313221" marR="46507" indent="-302575">
              <a:spcBef>
                <a:spcPts val="84"/>
              </a:spcBef>
              <a:buFont typeface="Wingdings"/>
              <a:buChar char=""/>
              <a:tabLst>
                <a:tab pos="313221" algn="l"/>
                <a:tab pos="313781" algn="l"/>
              </a:tabLst>
            </a:pPr>
            <a:endParaRPr lang="en-US" dirty="0">
              <a:cs typeface="Calibri"/>
            </a:endParaRPr>
          </a:p>
          <a:p>
            <a:pPr marL="313221" marR="46507" indent="-302575">
              <a:spcBef>
                <a:spcPts val="84"/>
              </a:spcBef>
              <a:buFont typeface="Wingdings"/>
              <a:buChar char=""/>
              <a:tabLst>
                <a:tab pos="313221" algn="l"/>
                <a:tab pos="313781" algn="l"/>
              </a:tabLst>
            </a:pPr>
            <a:endParaRPr lang="en-US" spc="-40" dirty="0">
              <a:cs typeface="Calibri"/>
            </a:endParaRPr>
          </a:p>
          <a:p>
            <a:pPr marL="313221" marR="46507" indent="-302575">
              <a:spcBef>
                <a:spcPts val="84"/>
              </a:spcBef>
              <a:buFont typeface="Wingdings"/>
              <a:buChar char=""/>
              <a:tabLst>
                <a:tab pos="313221" algn="l"/>
                <a:tab pos="313781" algn="l"/>
              </a:tabLst>
            </a:pPr>
            <a:r>
              <a:rPr dirty="0">
                <a:cs typeface="Calibri"/>
              </a:rPr>
              <a:t>The</a:t>
            </a:r>
            <a:r>
              <a:rPr spc="-26" dirty="0">
                <a:cs typeface="Calibri"/>
              </a:rPr>
              <a:t> </a:t>
            </a:r>
            <a:r>
              <a:rPr dirty="0">
                <a:cs typeface="Calibri"/>
              </a:rPr>
              <a:t>user</a:t>
            </a:r>
            <a:r>
              <a:rPr spc="-22" dirty="0">
                <a:cs typeface="Calibri"/>
              </a:rPr>
              <a:t> </a:t>
            </a:r>
            <a:r>
              <a:rPr lang="en-US" spc="-18" dirty="0">
                <a:cs typeface="Calibri"/>
              </a:rPr>
              <a:t>must submit the request within 30 calendar days from the date and time the initial determination is rendered</a:t>
            </a:r>
            <a:r>
              <a:rPr spc="-9" dirty="0">
                <a:cs typeface="Calibri"/>
              </a:rPr>
              <a:t>.</a:t>
            </a:r>
            <a:endParaRPr lang="en-US" spc="-9" dirty="0">
              <a:cs typeface="Calibri"/>
            </a:endParaRPr>
          </a:p>
          <a:p>
            <a:pPr marL="313221" marR="46507" indent="-302575">
              <a:spcBef>
                <a:spcPts val="84"/>
              </a:spcBef>
              <a:buFont typeface="Wingdings"/>
              <a:buChar char=""/>
              <a:tabLst>
                <a:tab pos="313221" algn="l"/>
                <a:tab pos="313781" algn="l"/>
              </a:tabLst>
            </a:pPr>
            <a:endParaRPr lang="en-US" spc="-9" dirty="0">
              <a:cs typeface="Calibri"/>
            </a:endParaRPr>
          </a:p>
        </p:txBody>
      </p:sp>
      <p:sp>
        <p:nvSpPr>
          <p:cNvPr id="3" name="object 3"/>
          <p:cNvSpPr txBox="1">
            <a:spLocks noGrp="1"/>
          </p:cNvSpPr>
          <p:nvPr>
            <p:ph type="title"/>
          </p:nvPr>
        </p:nvSpPr>
        <p:spPr>
          <a:xfrm>
            <a:off x="616195" y="526872"/>
            <a:ext cx="14159458" cy="488369"/>
          </a:xfrm>
          <a:prstGeom prst="rect">
            <a:avLst/>
          </a:prstGeom>
        </p:spPr>
        <p:txBody>
          <a:bodyPr vert="horz" wrap="square" lIns="0" tIns="11206" rIns="0" bIns="0" rtlCol="0">
            <a:spAutoFit/>
          </a:bodyPr>
          <a:lstStyle/>
          <a:p>
            <a:pPr algn="l"/>
            <a:r>
              <a:rPr lang="en-US" sz="3100" dirty="0">
                <a:latin typeface="Century Gothic" panose="020B0502020202020204" pitchFamily="34" charset="0"/>
              </a:rPr>
              <a:t>Reconsideration (1</a:t>
            </a:r>
            <a:r>
              <a:rPr lang="en-US" sz="3100" baseline="30000" dirty="0">
                <a:latin typeface="Century Gothic" panose="020B0502020202020204" pitchFamily="34" charset="0"/>
              </a:rPr>
              <a:t>st</a:t>
            </a:r>
            <a:r>
              <a:rPr lang="en-US" sz="3100" dirty="0">
                <a:latin typeface="Century Gothic" panose="020B0502020202020204" pitchFamily="34" charset="0"/>
              </a:rPr>
              <a:t> Level Appeal)</a:t>
            </a:r>
            <a:endParaRPr sz="3100" spc="-9" dirty="0">
              <a:latin typeface="Century Gothic" panose="020B0502020202020204" pitchFamily="34" charset="0"/>
            </a:endParaRPr>
          </a:p>
        </p:txBody>
      </p:sp>
      <p:sp>
        <p:nvSpPr>
          <p:cNvPr id="8" name="object 8"/>
          <p:cNvSpPr txBox="1">
            <a:spLocks noGrp="1"/>
          </p:cNvSpPr>
          <p:nvPr>
            <p:ph type="sldNum" sz="quarter" idx="7"/>
          </p:nvPr>
        </p:nvSpPr>
        <p:spPr>
          <a:xfrm>
            <a:off x="1658471" y="0"/>
            <a:ext cx="0" cy="282706"/>
          </a:xfrm>
          <a:prstGeom prst="rect">
            <a:avLst/>
          </a:prstGeom>
        </p:spPr>
        <p:txBody>
          <a:bodyPr vert="horz" wrap="square" lIns="0" tIns="0" rIns="0" bIns="0" rtlCol="0">
            <a:spAutoFit/>
          </a:bodyPr>
          <a:lstStyle/>
          <a:p>
            <a:pPr marL="11206">
              <a:lnSpc>
                <a:spcPts val="1094"/>
              </a:lnSpc>
            </a:pPr>
            <a:r>
              <a:rPr spc="-22" dirty="0"/>
              <a:t>76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55100-69A2-4F9D-A3E7-D00BF3CD4F96}"/>
              </a:ext>
            </a:extLst>
          </p:cNvPr>
          <p:cNvSpPr>
            <a:spLocks noGrp="1"/>
          </p:cNvSpPr>
          <p:nvPr>
            <p:ph idx="1"/>
          </p:nvPr>
        </p:nvSpPr>
        <p:spPr>
          <a:xfrm>
            <a:off x="364305" y="1078634"/>
            <a:ext cx="10972800" cy="2550092"/>
          </a:xfrm>
        </p:spPr>
        <p:txBody>
          <a:bodyPr/>
          <a:lstStyle/>
          <a:p>
            <a:pPr marL="457200" lvl="1" indent="0">
              <a:buNone/>
            </a:pPr>
            <a:endParaRPr lang="en-US" dirty="0"/>
          </a:p>
          <a:p>
            <a:r>
              <a:rPr lang="en-US" dirty="0"/>
              <a:t>Users will receive email notifications when:</a:t>
            </a:r>
          </a:p>
          <a:p>
            <a:pPr lvl="1"/>
            <a:r>
              <a:rPr lang="en-US" dirty="0"/>
              <a:t>Reviews are received from the portal</a:t>
            </a:r>
          </a:p>
          <a:p>
            <a:pPr lvl="1"/>
            <a:r>
              <a:rPr lang="en-US" dirty="0"/>
              <a:t>Reviews are updated/changed in status</a:t>
            </a:r>
          </a:p>
          <a:p>
            <a:pPr marL="457200" lvl="1" indent="0">
              <a:buNone/>
            </a:pPr>
            <a:endParaRPr lang="en-US" dirty="0"/>
          </a:p>
          <a:p>
            <a:r>
              <a:rPr lang="en-US" dirty="0"/>
              <a:t>To make sure that everyone in your organization that should receive email notification for reviews does get one, please select the organization or facility in the Provider Organization Visibility panel.</a:t>
            </a:r>
          </a:p>
          <a:p>
            <a:pPr marL="0" indent="0">
              <a:buNone/>
            </a:pPr>
            <a:endParaRPr lang="en-US" dirty="0"/>
          </a:p>
        </p:txBody>
      </p:sp>
      <p:sp>
        <p:nvSpPr>
          <p:cNvPr id="4" name="Text Placeholder 3">
            <a:extLst>
              <a:ext uri="{FF2B5EF4-FFF2-40B4-BE49-F238E27FC236}">
                <a16:creationId xmlns:a16="http://schemas.microsoft.com/office/drawing/2014/main" id="{E8D0E116-7DA2-49CD-B854-F204CB35B371}"/>
              </a:ext>
            </a:extLst>
          </p:cNvPr>
          <p:cNvSpPr>
            <a:spLocks noGrp="1"/>
          </p:cNvSpPr>
          <p:nvPr>
            <p:ph type="body" sz="quarter" idx="10"/>
          </p:nvPr>
        </p:nvSpPr>
        <p:spPr/>
        <p:txBody>
          <a:bodyPr/>
          <a:lstStyle/>
          <a:p>
            <a:r>
              <a:rPr lang="en-US" dirty="0"/>
              <a:t>E-mail Notifications</a:t>
            </a:r>
          </a:p>
        </p:txBody>
      </p:sp>
      <p:pic>
        <p:nvPicPr>
          <p:cNvPr id="6" name="Picture 5">
            <a:extLst>
              <a:ext uri="{FF2B5EF4-FFF2-40B4-BE49-F238E27FC236}">
                <a16:creationId xmlns:a16="http://schemas.microsoft.com/office/drawing/2014/main" id="{FE3DE3C9-8B36-4E50-ACAC-D9699D9F15E5}"/>
              </a:ext>
            </a:extLst>
          </p:cNvPr>
          <p:cNvPicPr>
            <a:picLocks noChangeAspect="1"/>
          </p:cNvPicPr>
          <p:nvPr/>
        </p:nvPicPr>
        <p:blipFill>
          <a:blip r:embed="rId2"/>
          <a:stretch>
            <a:fillRect/>
          </a:stretch>
        </p:blipFill>
        <p:spPr>
          <a:xfrm>
            <a:off x="2218243" y="3903971"/>
            <a:ext cx="9118862" cy="984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13691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B1CF2B-CF68-05EF-3BDE-CC40B0EDC6DB}"/>
              </a:ext>
            </a:extLst>
          </p:cNvPr>
          <p:cNvSpPr>
            <a:spLocks noGrp="1"/>
          </p:cNvSpPr>
          <p:nvPr>
            <p:ph idx="1"/>
          </p:nvPr>
        </p:nvSpPr>
        <p:spPr/>
        <p:txBody>
          <a:bodyPr/>
          <a:lstStyle/>
          <a:p>
            <a:pPr marL="0" indent="0">
              <a:buNone/>
            </a:pPr>
            <a:r>
              <a:rPr lang="en-US" b="1" dirty="0"/>
              <a:t>Program Director</a:t>
            </a:r>
          </a:p>
          <a:p>
            <a:pPr marL="0" indent="0">
              <a:buNone/>
            </a:pPr>
            <a:r>
              <a:rPr lang="en-US" dirty="0"/>
              <a:t>Rhonda McLaughlin</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Website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r>
              <a:rPr lang="en-US" dirty="0">
                <a:solidFill>
                  <a:prstClr val="black"/>
                </a:solidFill>
                <a:latin typeface="Century Gothic"/>
                <a:hlinkClick r:id="rId2"/>
              </a:rPr>
              <a:t>https://telligenmd.Qualitrac.com</a:t>
            </a:r>
            <a:endParaRPr lang="en-US" sz="20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entury Gothic"/>
              </a:rPr>
              <a:t>Mississippi Call Center &amp; Provider Help Desk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prstClr val="black"/>
                </a:solidFill>
                <a:effectLst/>
                <a:latin typeface="Century Gothic"/>
              </a:rPr>
              <a:t>Email: </a:t>
            </a:r>
            <a:r>
              <a:rPr lang="en-US" sz="2000" b="0" i="1" dirty="0">
                <a:solidFill>
                  <a:prstClr val="black"/>
                </a:solidFill>
                <a:effectLst/>
                <a:latin typeface="Calibri" panose="020F0502020204030204" pitchFamily="34" charset="0"/>
                <a:ea typeface="Calibri" panose="020F0502020204030204" pitchFamily="34" charset="0"/>
                <a:hlinkClick r:id="rId3"/>
              </a:rPr>
              <a:t>MarylandUCSupport@telligen.com</a:t>
            </a:r>
            <a:endParaRPr lang="en-US" sz="2000" b="0" i="1" dirty="0">
              <a:solidFill>
                <a:prstClr val="black"/>
              </a:solidFill>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a:rPr>
              <a:t>Toll-Free Phone: </a:t>
            </a:r>
            <a:r>
              <a:rPr lang="en-US" dirty="0">
                <a:solidFill>
                  <a:prstClr val="black"/>
                </a:solidFill>
                <a:latin typeface="Century Gothic"/>
              </a:rPr>
              <a:t>888-276-7075</a:t>
            </a:r>
            <a:endParaRPr lang="en-US" sz="2000" dirty="0">
              <a:solidFill>
                <a:prstClr val="black"/>
              </a:solidFill>
              <a:latin typeface="Century Gothic"/>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a:p>
            <a:pPr marL="0" indent="0">
              <a:buFontTx/>
              <a:buNone/>
              <a:defRPr/>
            </a:pPr>
            <a:r>
              <a:rPr lang="en-US" sz="2000" b="1" dirty="0">
                <a:solidFill>
                  <a:prstClr val="black"/>
                </a:solidFill>
                <a:latin typeface="Century Gothic"/>
              </a:rPr>
              <a:t>Portal Registration Questions</a:t>
            </a:r>
          </a:p>
          <a:p>
            <a:pPr marL="342900" indent="-342900">
              <a:buFont typeface="Arial" panose="020B0604020202020204" pitchFamily="34" charset="0"/>
              <a:buChar char="•"/>
              <a:defRPr/>
            </a:pPr>
            <a:r>
              <a:rPr lang="en-US" sz="2000" dirty="0">
                <a:solidFill>
                  <a:prstClr val="black"/>
                </a:solidFill>
                <a:latin typeface="Century Gothic"/>
              </a:rPr>
              <a:t>Email:  </a:t>
            </a:r>
            <a:r>
              <a:rPr lang="en-US" sz="2000" dirty="0">
                <a:solidFill>
                  <a:prstClr val="black"/>
                </a:solidFill>
                <a:latin typeface="Century Gothic"/>
                <a:hlinkClick r:id="rId4"/>
              </a:rPr>
              <a:t>qtregistration@telligen.com</a:t>
            </a:r>
            <a:endParaRPr lang="en-US" sz="2000" dirty="0">
              <a:solidFill>
                <a:prstClr val="black"/>
              </a:solidFill>
              <a:latin typeface="Century Gothic"/>
            </a:endParaRPr>
          </a:p>
          <a:p>
            <a:pPr marL="342900" indent="-342900">
              <a:buFont typeface="Arial" panose="020B0604020202020204" pitchFamily="34" charset="0"/>
              <a:buChar char="•"/>
              <a:defRPr/>
            </a:pPr>
            <a:r>
              <a:rPr lang="en-US" sz="2000" dirty="0">
                <a:solidFill>
                  <a:prstClr val="black"/>
                </a:solidFill>
                <a:latin typeface="Century Gothic"/>
              </a:rPr>
              <a:t>Toll-Free Phone: </a:t>
            </a:r>
            <a:r>
              <a:rPr lang="en-US" dirty="0">
                <a:solidFill>
                  <a:prstClr val="black"/>
                </a:solidFill>
                <a:latin typeface="Century Gothic"/>
              </a:rPr>
              <a:t>888-276-7075</a:t>
            </a:r>
            <a:endParaRPr lang="en-US" sz="2000" dirty="0">
              <a:solidFill>
                <a:prstClr val="black"/>
              </a:solidFill>
              <a:latin typeface="Century Gothic"/>
            </a:endParaRP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7DAACDCA-FFA0-8EFA-A4F3-93687EE0D87C}"/>
              </a:ext>
            </a:extLst>
          </p:cNvPr>
          <p:cNvSpPr>
            <a:spLocks noGrp="1"/>
          </p:cNvSpPr>
          <p:nvPr>
            <p:ph type="body" sz="quarter" idx="10"/>
          </p:nvPr>
        </p:nvSpPr>
        <p:spPr/>
        <p:txBody>
          <a:bodyPr/>
          <a:lstStyle/>
          <a:p>
            <a:r>
              <a:rPr lang="en-US" dirty="0"/>
              <a:t>Contact Us</a:t>
            </a:r>
          </a:p>
        </p:txBody>
      </p:sp>
    </p:spTree>
    <p:extLst>
      <p:ext uri="{BB962C8B-B14F-4D97-AF65-F5344CB8AC3E}">
        <p14:creationId xmlns:p14="http://schemas.microsoft.com/office/powerpoint/2010/main" val="40283155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9D4C75-71A3-49D1-A4AF-59BD1C56DC1A}"/>
              </a:ext>
            </a:extLst>
          </p:cNvPr>
          <p:cNvSpPr>
            <a:spLocks noGrp="1"/>
          </p:cNvSpPr>
          <p:nvPr>
            <p:ph idx="1"/>
          </p:nvPr>
        </p:nvSpPr>
        <p:spPr/>
        <p:txBody>
          <a:bodyPr/>
          <a:lstStyle/>
          <a:p>
            <a:pPr marL="0" indent="0" algn="ctr">
              <a:buNone/>
            </a:pPr>
            <a:r>
              <a:rPr lang="en-US" sz="22500" b="1" dirty="0">
                <a:solidFill>
                  <a:srgbClr val="FF0000"/>
                </a:solidFill>
              </a:rPr>
              <a:t>?</a:t>
            </a:r>
          </a:p>
        </p:txBody>
      </p:sp>
      <p:sp>
        <p:nvSpPr>
          <p:cNvPr id="4" name="Text Placeholder 3">
            <a:extLst>
              <a:ext uri="{FF2B5EF4-FFF2-40B4-BE49-F238E27FC236}">
                <a16:creationId xmlns:a16="http://schemas.microsoft.com/office/drawing/2014/main" id="{D2A6501D-BA38-4E0F-A4DC-2CB24BEFE35D}"/>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224148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A41673-A6FC-4C1F-B214-4FFF923DEB18}"/>
              </a:ext>
            </a:extLst>
          </p:cNvPr>
          <p:cNvSpPr>
            <a:spLocks noGrp="1"/>
          </p:cNvSpPr>
          <p:nvPr>
            <p:ph idx="1"/>
          </p:nvPr>
        </p:nvSpPr>
        <p:spPr>
          <a:xfrm>
            <a:off x="609600" y="1336965"/>
            <a:ext cx="10972800" cy="4343401"/>
          </a:xfrm>
        </p:spPr>
        <p:txBody>
          <a:bodyPr/>
          <a:lstStyle/>
          <a:p>
            <a:pPr>
              <a:spcAft>
                <a:spcPts val="1200"/>
              </a:spcAft>
              <a:defRPr/>
            </a:pPr>
            <a:r>
              <a:rPr lang="en-US" altLang="en-US" dirty="0"/>
              <a:t>The Provider Portal is a web</a:t>
            </a:r>
            <a:r>
              <a:rPr lang="en-US" altLang="en-US" dirty="0">
                <a:solidFill>
                  <a:schemeClr val="tx1"/>
                </a:solidFill>
              </a:rPr>
              <a:t>-based</a:t>
            </a:r>
            <a:r>
              <a:rPr lang="en-US" altLang="en-US" dirty="0"/>
              <a:t> application that allows healthcare providers to submit PACE reviews</a:t>
            </a:r>
          </a:p>
          <a:p>
            <a:pPr>
              <a:defRPr/>
            </a:pPr>
            <a:r>
              <a:rPr lang="en-US" altLang="en-US" dirty="0"/>
              <a:t>The Provider Portal utilizes a delegated security model.</a:t>
            </a:r>
          </a:p>
          <a:p>
            <a:pPr lvl="1">
              <a:spcAft>
                <a:spcPts val="1200"/>
              </a:spcAft>
              <a:defRPr/>
            </a:pPr>
            <a:r>
              <a:rPr lang="en-US" altLang="en-US" dirty="0"/>
              <a:t>A delegated security model requires an organizational executive (Provider Executive) to “delegate” administrative rights to one or more individuals within their organization (Authorized Official).</a:t>
            </a:r>
          </a:p>
          <a:p>
            <a:pPr>
              <a:defRPr/>
            </a:pPr>
            <a:r>
              <a:rPr lang="en-US" altLang="en-US" dirty="0"/>
              <a:t>There should be at least one Authorized Official per provider organization. The Authorized Official will:</a:t>
            </a:r>
          </a:p>
          <a:p>
            <a:pPr lvl="1">
              <a:defRPr/>
            </a:pPr>
            <a:r>
              <a:rPr lang="en-US" altLang="en-US" dirty="0"/>
              <a:t>Be the point of contact for the organization</a:t>
            </a:r>
          </a:p>
          <a:p>
            <a:pPr lvl="1">
              <a:defRPr/>
            </a:pPr>
            <a:r>
              <a:rPr lang="en-US" altLang="en-US" dirty="0"/>
              <a:t>Add, remove or edit Provider Users accounts</a:t>
            </a:r>
            <a:endParaRPr lang="en-US" sz="1400" b="1" i="1" dirty="0">
              <a:solidFill>
                <a:srgbClr val="FF0000"/>
              </a:solidFill>
            </a:endParaRPr>
          </a:p>
        </p:txBody>
      </p:sp>
      <p:sp>
        <p:nvSpPr>
          <p:cNvPr id="5" name="Text Placeholder 4">
            <a:extLst>
              <a:ext uri="{FF2B5EF4-FFF2-40B4-BE49-F238E27FC236}">
                <a16:creationId xmlns:a16="http://schemas.microsoft.com/office/drawing/2014/main" id="{1FDCB97E-745D-4440-9D13-290C618959E4}"/>
              </a:ext>
            </a:extLst>
          </p:cNvPr>
          <p:cNvSpPr>
            <a:spLocks noGrp="1"/>
          </p:cNvSpPr>
          <p:nvPr>
            <p:ph type="body" sz="quarter" idx="10"/>
          </p:nvPr>
        </p:nvSpPr>
        <p:spPr/>
        <p:txBody>
          <a:bodyPr/>
          <a:lstStyle/>
          <a:p>
            <a:r>
              <a:rPr lang="en-US" dirty="0"/>
              <a:t>Provider Portal Overview</a:t>
            </a:r>
          </a:p>
        </p:txBody>
      </p:sp>
      <p:sp>
        <p:nvSpPr>
          <p:cNvPr id="2" name="TextBox 1">
            <a:extLst>
              <a:ext uri="{FF2B5EF4-FFF2-40B4-BE49-F238E27FC236}">
                <a16:creationId xmlns:a16="http://schemas.microsoft.com/office/drawing/2014/main" id="{572BE5AA-5679-4153-B5AE-976FDABFF471}"/>
              </a:ext>
            </a:extLst>
          </p:cNvPr>
          <p:cNvSpPr txBox="1"/>
          <p:nvPr/>
        </p:nvSpPr>
        <p:spPr>
          <a:xfrm>
            <a:off x="678730" y="5357200"/>
            <a:ext cx="15111167" cy="584775"/>
          </a:xfrm>
          <a:prstGeom prst="rect">
            <a:avLst/>
          </a:prstGeom>
          <a:noFill/>
        </p:spPr>
        <p:txBody>
          <a:bodyPr wrap="square" rtlCol="0">
            <a:spAutoFit/>
          </a:bodyPr>
          <a:lstStyle/>
          <a:p>
            <a:pPr marL="0" lvl="1" indent="0">
              <a:buNone/>
              <a:defRPr/>
            </a:pPr>
            <a:r>
              <a:rPr lang="en-US" sz="1600" b="1" i="1" dirty="0">
                <a:solidFill>
                  <a:srgbClr val="FF0000"/>
                </a:solidFill>
              </a:rPr>
              <a:t>PLEASE NOTE - HIPAA compliance require all staff entering reviews or </a:t>
            </a:r>
          </a:p>
          <a:p>
            <a:pPr marL="0" lvl="1" indent="0">
              <a:buNone/>
              <a:defRPr/>
            </a:pPr>
            <a:r>
              <a:rPr lang="en-US" sz="1600" b="1" i="1" dirty="0">
                <a:solidFill>
                  <a:srgbClr val="FF0000"/>
                </a:solidFill>
              </a:rPr>
              <a:t>accessing the portal MUST have their own log-in and password.  Do not create generic log-ins.</a:t>
            </a:r>
            <a:endParaRPr lang="en-US" altLang="en-US" sz="1600" dirty="0"/>
          </a:p>
        </p:txBody>
      </p:sp>
    </p:spTree>
    <p:extLst>
      <p:ext uri="{BB962C8B-B14F-4D97-AF65-F5344CB8AC3E}">
        <p14:creationId xmlns:p14="http://schemas.microsoft.com/office/powerpoint/2010/main" val="4065245302"/>
      </p:ext>
    </p:extLst>
  </p:cSld>
  <p:clrMapOvr>
    <a:masterClrMapping/>
  </p:clrMapOvr>
</p:sld>
</file>

<file path=ppt/theme/theme1.xml><?xml version="1.0" encoding="utf-8"?>
<a:theme xmlns:a="http://schemas.openxmlformats.org/drawingml/2006/main" name="Title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Master">
  <a:themeElements>
    <a:clrScheme name="Custom 2">
      <a:dk1>
        <a:sysClr val="windowText" lastClr="000000"/>
      </a:dk1>
      <a:lt1>
        <a:sysClr val="window" lastClr="FFFFFF"/>
      </a:lt1>
      <a:dk2>
        <a:srgbClr val="1F497D"/>
      </a:dk2>
      <a:lt2>
        <a:srgbClr val="EEECE1"/>
      </a:lt2>
      <a:accent1>
        <a:srgbClr val="009DDC"/>
      </a:accent1>
      <a:accent2>
        <a:srgbClr val="92D050"/>
      </a:accent2>
      <a:accent3>
        <a:srgbClr val="7F7F7F"/>
      </a:accent3>
      <a:accent4>
        <a:srgbClr val="FF9900"/>
      </a:accent4>
      <a:accent5>
        <a:srgbClr val="7030A0"/>
      </a:accent5>
      <a:accent6>
        <a:srgbClr val="4BACC6"/>
      </a:accent6>
      <a:hlink>
        <a:srgbClr val="1F497D"/>
      </a:hlink>
      <a:folHlink>
        <a:srgbClr val="800080"/>
      </a:folHlink>
    </a:clrScheme>
    <a:fontScheme name="Telligen 202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lligen 202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41200A4373D04B8F11357533A3EC1F" ma:contentTypeVersion="14" ma:contentTypeDescription="Create a new document." ma:contentTypeScope="" ma:versionID="998d48887b92212938da7d7ebf1ea802">
  <xsd:schema xmlns:xsd="http://www.w3.org/2001/XMLSchema" xmlns:xs="http://www.w3.org/2001/XMLSchema" xmlns:p="http://schemas.microsoft.com/office/2006/metadata/properties" xmlns:ns2="9e62d533-0cd8-4a1b-b5f0-cb37cdaebac4" xmlns:ns3="07f6c7e0-0012-4ed9-b328-8202d31e6141" targetNamespace="http://schemas.microsoft.com/office/2006/metadata/properties" ma:root="true" ma:fieldsID="986a0469cbbbfcde3f01f1b15d6f909b" ns2:_="" ns3:_="">
    <xsd:import namespace="9e62d533-0cd8-4a1b-b5f0-cb37cdaebac4"/>
    <xsd:import namespace="07f6c7e0-0012-4ed9-b328-8202d31e61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2d533-0cd8-4a1b-b5f0-cb37cdaeb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34518c2-e3ea-4305-9d92-6699112c8d7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Status" ma:index="21" nillable="true" ma:displayName="Status" ma:default="New" ma:format="Dropdown" ma:internalName="Status">
      <xsd:simpleType>
        <xsd:restriction base="dms:Choice">
          <xsd:enumeration value="Accepted"/>
          <xsd:enumeration value="Conditionally Accepted"/>
          <xsd:enumeration value="Revisions Needed"/>
          <xsd:enumeration value="Pending Review"/>
          <xsd:enumeration value="Ongoing"/>
          <xsd:enumeration value="Completed"/>
          <xsd:enumeration value="New"/>
        </xsd:restriction>
      </xsd:simpleType>
    </xsd:element>
  </xsd:schema>
  <xsd:schema xmlns:xsd="http://www.w3.org/2001/XMLSchema" xmlns:xs="http://www.w3.org/2001/XMLSchema" xmlns:dms="http://schemas.microsoft.com/office/2006/documentManagement/types" xmlns:pc="http://schemas.microsoft.com/office/infopath/2007/PartnerControls" targetNamespace="07f6c7e0-0012-4ed9-b328-8202d31e614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bfafe33-2772-4188-a578-2ec72d0889ad}" ma:internalName="TaxCatchAll" ma:showField="CatchAllData" ma:web="07f6c7e0-0012-4ed9-b328-8202d31e61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7f6c7e0-0012-4ed9-b328-8202d31e6141" xsi:nil="true"/>
    <lcf76f155ced4ddcb4097134ff3c332f xmlns="9e62d533-0cd8-4a1b-b5f0-cb37cdaebac4">
      <Terms xmlns="http://schemas.microsoft.com/office/infopath/2007/PartnerControls"/>
    </lcf76f155ced4ddcb4097134ff3c332f>
    <Status xmlns="9e62d533-0cd8-4a1b-b5f0-cb37cdaebac4">New</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89352-27B2-42A0-9B22-6714C081CA5B}">
  <ds:schemaRefs>
    <ds:schemaRef ds:uri="07f6c7e0-0012-4ed9-b328-8202d31e6141"/>
    <ds:schemaRef ds:uri="9e62d533-0cd8-4a1b-b5f0-cb37cdaeba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C3073A-6883-45BB-AA8F-A28180F27746}">
  <ds:schemaRefs>
    <ds:schemaRef ds:uri="07f6c7e0-0012-4ed9-b328-8202d31e6141"/>
    <ds:schemaRef ds:uri="9e62d533-0cd8-4a1b-b5f0-cb37cdaeba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CEAC56-0BF7-4956-96E5-EA6BCCAC7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template</Template>
  <TotalTime>14732</TotalTime>
  <Words>4058</Words>
  <Application>Microsoft Office PowerPoint</Application>
  <PresentationFormat>Widescreen</PresentationFormat>
  <Paragraphs>494</Paragraphs>
  <Slides>83</Slides>
  <Notes>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83</vt:i4>
      </vt:variant>
    </vt:vector>
  </HeadingPairs>
  <TitlesOfParts>
    <vt:vector size="92" baseType="lpstr">
      <vt:lpstr>Arial</vt:lpstr>
      <vt:lpstr>Calibri</vt:lpstr>
      <vt:lpstr>Century Gothic</vt:lpstr>
      <vt:lpstr>Wingdings</vt:lpstr>
      <vt:lpstr>Title Page Master</vt:lpstr>
      <vt:lpstr>End Page Master</vt:lpstr>
      <vt:lpstr>Divider Page Master</vt:lpstr>
      <vt:lpstr>Content Master</vt:lpstr>
      <vt:lpstr>1_Content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Reconsideration (1st Level Appeal)</vt:lpstr>
      <vt:lpstr>PowerPoint Presentation</vt:lpstr>
      <vt:lpstr>PowerPoint Presentation</vt:lpstr>
      <vt:lpstr>PowerPoint Presentation</vt:lpstr>
    </vt:vector>
  </TitlesOfParts>
  <Company>IFMC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amartin</dc:creator>
  <cp:lastModifiedBy>Kimberly Reed</cp:lastModifiedBy>
  <cp:revision>114</cp:revision>
  <dcterms:created xsi:type="dcterms:W3CDTF">2011-08-16T16:21:27Z</dcterms:created>
  <dcterms:modified xsi:type="dcterms:W3CDTF">2024-09-21T17:37:43Z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0x010100EA41200A4373D04B8F11357533A3EC1F</vt:lpwstr>
  </property>
  <property fmtid="{D5CDD505-2E9C-101B-9397-08002B2CF9AE}" pid="3" name="Business Unit">
    <vt:lpwstr>20;#SHS|0aaa6c9d-7e31-43c4-82fa-49c1e077d444</vt:lpwstr>
  </property>
  <property fmtid="{D5CDD505-2E9C-101B-9397-08002B2CF9AE}" pid="4" name="MediaServiceImageTags">
    <vt:lpwstr/>
  </property>
  <property fmtid="{D5CDD505-2E9C-101B-9397-08002B2CF9AE}" pid="5" name="lcf76f155ced4ddcb4097134ff3c332f">
    <vt:lpwstr/>
  </property>
  <property fmtid="{D5CDD505-2E9C-101B-9397-08002B2CF9AE}" pid="6" name="CLM Client Name">
    <vt:lpwstr>23;#Wyoming|b86c6299-ef0f-4730-8c14-fb5617a0653f</vt:lpwstr>
  </property>
  <property fmtid="{D5CDD505-2E9C-101B-9397-08002B2CF9AE}" pid="7" name="_docset_NoMedatataSyncRequired">
    <vt:lpwstr>False</vt:lpwstr>
  </property>
</Properties>
</file>